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648" r:id="rId6"/>
    <p:sldMasterId id="2147483674" r:id="rId7"/>
  </p:sldMasterIdLst>
  <p:notesMasterIdLst>
    <p:notesMasterId r:id="rId42"/>
  </p:notesMasterIdLst>
  <p:sldIdLst>
    <p:sldId id="261" r:id="rId8"/>
    <p:sldId id="262" r:id="rId9"/>
    <p:sldId id="263" r:id="rId10"/>
    <p:sldId id="265" r:id="rId11"/>
    <p:sldId id="266" r:id="rId12"/>
    <p:sldId id="267" r:id="rId13"/>
    <p:sldId id="268" r:id="rId14"/>
    <p:sldId id="269" r:id="rId15"/>
    <p:sldId id="270" r:id="rId16"/>
    <p:sldId id="271" r:id="rId17"/>
    <p:sldId id="272" r:id="rId18"/>
    <p:sldId id="273" r:id="rId19"/>
    <p:sldId id="256" r:id="rId20"/>
    <p:sldId id="282" r:id="rId21"/>
    <p:sldId id="283" r:id="rId22"/>
    <p:sldId id="284" r:id="rId23"/>
    <p:sldId id="285" r:id="rId24"/>
    <p:sldId id="286" r:id="rId25"/>
    <p:sldId id="287" r:id="rId26"/>
    <p:sldId id="288" r:id="rId27"/>
    <p:sldId id="290" r:id="rId28"/>
    <p:sldId id="292" r:id="rId29"/>
    <p:sldId id="294" r:id="rId30"/>
    <p:sldId id="296" r:id="rId31"/>
    <p:sldId id="299" r:id="rId32"/>
    <p:sldId id="302" r:id="rId33"/>
    <p:sldId id="280" r:id="rId34"/>
    <p:sldId id="274" r:id="rId35"/>
    <p:sldId id="275" r:id="rId36"/>
    <p:sldId id="276" r:id="rId37"/>
    <p:sldId id="277" r:id="rId38"/>
    <p:sldId id="278" r:id="rId39"/>
    <p:sldId id="279" r:id="rId40"/>
    <p:sldId id="26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sandra Tourr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E43436-255D-4C9C-B2CA-E57693A25D66}" v="7" dt="2022-06-22T14:48:19.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03"/>
    <p:restoredTop sz="94648"/>
  </p:normalViewPr>
  <p:slideViewPr>
    <p:cSldViewPr snapToGrid="0" snapToObjects="1">
      <p:cViewPr varScale="1">
        <p:scale>
          <a:sx n="62" d="100"/>
          <a:sy n="62" d="100"/>
        </p:scale>
        <p:origin x="2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U.S. traffic deaths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618038579937434E-2"/>
          <c:y val="8.1780444157596735E-2"/>
          <c:w val="0.88890272187708919"/>
          <c:h val="0.8193200486989175"/>
        </c:manualLayout>
      </c:layout>
      <c:barChart>
        <c:barDir val="col"/>
        <c:grouping val="clustered"/>
        <c:varyColors val="0"/>
        <c:ser>
          <c:idx val="0"/>
          <c:order val="0"/>
          <c:tx>
            <c:v>Field2</c:v>
          </c:tx>
          <c:spPr>
            <a:solidFill>
              <a:schemeClr val="dk1">
                <a:tint val="88000"/>
              </a:schemeClr>
            </a:solidFill>
            <a:ln>
              <a:noFill/>
            </a:ln>
            <a:effectLst/>
          </c:spPr>
          <c:invertIfNegative val="0"/>
          <c:cat>
            <c:numRef>
              <c:f>Sheet1!$A$1:$A$11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Sheet1!$B$1:$B$11</c:f>
              <c:numCache>
                <c:formatCode>General</c:formatCode>
                <c:ptCount val="11"/>
                <c:pt idx="0">
                  <c:v>32479</c:v>
                </c:pt>
                <c:pt idx="1">
                  <c:v>33782</c:v>
                </c:pt>
                <c:pt idx="2">
                  <c:v>32893</c:v>
                </c:pt>
                <c:pt idx="3">
                  <c:v>32744</c:v>
                </c:pt>
                <c:pt idx="4">
                  <c:v>35484</c:v>
                </c:pt>
                <c:pt idx="5">
                  <c:v>37806</c:v>
                </c:pt>
                <c:pt idx="6">
                  <c:v>37473</c:v>
                </c:pt>
                <c:pt idx="7">
                  <c:v>36835</c:v>
                </c:pt>
                <c:pt idx="8">
                  <c:v>36355</c:v>
                </c:pt>
                <c:pt idx="9">
                  <c:v>38824</c:v>
                </c:pt>
                <c:pt idx="10">
                  <c:v>42915</c:v>
                </c:pt>
              </c:numCache>
            </c:numRef>
          </c:val>
          <c:extLst>
            <c:ext xmlns:c16="http://schemas.microsoft.com/office/drawing/2014/chart" uri="{C3380CC4-5D6E-409C-BE32-E72D297353CC}">
              <c16:uniqueId val="{00000000-5BDE-9443-8C1F-82DCE78FAB4D}"/>
            </c:ext>
          </c:extLst>
        </c:ser>
        <c:dLbls>
          <c:showLegendKey val="0"/>
          <c:showVal val="0"/>
          <c:showCatName val="0"/>
          <c:showSerName val="0"/>
          <c:showPercent val="0"/>
          <c:showBubbleSize val="0"/>
        </c:dLbls>
        <c:gapWidth val="33"/>
        <c:overlap val="-30"/>
        <c:axId val="49360927"/>
        <c:axId val="49362575"/>
      </c:barChart>
      <c:catAx>
        <c:axId val="49360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362575"/>
        <c:crosses val="autoZero"/>
        <c:auto val="1"/>
        <c:lblAlgn val="ctr"/>
        <c:lblOffset val="100"/>
        <c:noMultiLvlLbl val="0"/>
      </c:catAx>
      <c:valAx>
        <c:axId val="49362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9360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U.S. traffic deaths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618038579937434E-2"/>
          <c:y val="8.1780444157596735E-2"/>
          <c:w val="0.88890272187708919"/>
          <c:h val="0.8193200486989175"/>
        </c:manualLayout>
      </c:layout>
      <c:barChart>
        <c:barDir val="col"/>
        <c:grouping val="clustered"/>
        <c:varyColors val="0"/>
        <c:dLbls>
          <c:showLegendKey val="0"/>
          <c:showVal val="0"/>
          <c:showCatName val="0"/>
          <c:showSerName val="0"/>
          <c:showPercent val="0"/>
          <c:showBubbleSize val="0"/>
        </c:dLbls>
        <c:gapWidth val="33"/>
        <c:overlap val="-30"/>
        <c:axId val="49360927"/>
        <c:axId val="49362575"/>
      </c:barChart>
      <c:catAx>
        <c:axId val="49360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362575"/>
        <c:crosses val="autoZero"/>
        <c:auto val="1"/>
        <c:lblAlgn val="ctr"/>
        <c:lblOffset val="100"/>
        <c:noMultiLvlLbl val="0"/>
      </c:catAx>
      <c:valAx>
        <c:axId val="493625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9360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2.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Content Placeholder 5">
          <a:extLst xmlns:a="http://schemas.openxmlformats.org/drawingml/2006/main">
            <a:ext uri="{FF2B5EF4-FFF2-40B4-BE49-F238E27FC236}">
              <a16:creationId xmlns:a16="http://schemas.microsoft.com/office/drawing/2014/main" id="{E9ADB083-2D24-B9C1-80D5-E1422A01FB24}"/>
            </a:ext>
          </a:extLst>
        </cdr:cNvPr>
        <cdr:cNvSpPr>
          <a:spLocks xmlns:a="http://schemas.openxmlformats.org/drawingml/2006/main" noGrp="1"/>
        </cdr:cNvSpPr>
      </cdr:nvSpPr>
      <cdr:spPr>
        <a:xfrm xmlns:a="http://schemas.openxmlformats.org/drawingml/2006/main">
          <a:off x="0" y="0"/>
          <a:ext cx="6666833" cy="5453920"/>
        </a:xfrm>
        <a:prstGeom xmlns:a="http://schemas.openxmlformats.org/drawingml/2006/main" prst="rect">
          <a:avLst/>
        </a:prstGeom>
      </cdr:spPr>
      <cdr:txBody>
        <a:bodyPr xmlns:a="http://schemas.openxmlformats.org/drawingml/2006/main" vert="horz" lIns="91440" tIns="45720" rIns="91440" bIns="45720" rtlCol="0">
          <a:normAutofit/>
        </a:bodyPr>
        <a:lstStyle xmlns:a="http://schemas.openxmlformats.org/drawingml/2006/main">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xmlns:a="http://schemas.openxmlformats.org/drawingml/2006/main">
          <a:pPr marL="0" indent="0" algn="ctr">
            <a:buNone/>
          </a:pPr>
          <a:r>
            <a:rPr lang="en-US" sz="6600" dirty="0">
              <a:solidFill>
                <a:srgbClr val="FF0000"/>
              </a:solidFill>
            </a:rPr>
            <a:t>400,000 drunk driving trips per day?</a:t>
          </a:r>
        </a:p>
        <a:p xmlns:a="http://schemas.openxmlformats.org/drawingml/2006/main">
          <a:pPr marL="0" indent="0" algn="ctr">
            <a:buNone/>
          </a:pPr>
          <a:endParaRPr lang="en-US" sz="6600" dirty="0"/>
        </a:p>
        <a:p xmlns:a="http://schemas.openxmlformats.org/drawingml/2006/main">
          <a:pPr marL="0" indent="0" algn="ctr">
            <a:buNone/>
          </a:pPr>
          <a:endParaRPr lang="en-US" dirty="0"/>
        </a:p>
        <a:p xmlns:a="http://schemas.openxmlformats.org/drawingml/2006/main">
          <a:pPr marL="0" indent="0" algn="r">
            <a:buNone/>
          </a:pPr>
          <a:r>
            <a:rPr lang="en-US" sz="1400" dirty="0"/>
            <a:t>*Derived from CDC BRFSS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5EAD8-FFDE-483E-A49C-708A0B4D1FAE}"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F50B5-5AC0-4787-94D9-47CC8BAE06DB}" type="slidenum">
              <a:rPr lang="en-US" smtClean="0"/>
              <a:t>‹#›</a:t>
            </a:fld>
            <a:endParaRPr lang="en-US"/>
          </a:p>
        </p:txBody>
      </p:sp>
    </p:spTree>
    <p:extLst>
      <p:ext uri="{BB962C8B-B14F-4D97-AF65-F5344CB8AC3E}">
        <p14:creationId xmlns:p14="http://schemas.microsoft.com/office/powerpoint/2010/main" val="972158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types of acceptable identification in North</a:t>
            </a:r>
            <a:r>
              <a:rPr lang="en-US" baseline="0" dirty="0"/>
              <a:t> Carolina are:</a:t>
            </a:r>
          </a:p>
          <a:p>
            <a:r>
              <a:rPr lang="en-US" baseline="0" dirty="0"/>
              <a:t>North Carolina Special Identification (NC ID card. Looks just like a NCDL, but says “identification card” at the top.).</a:t>
            </a:r>
          </a:p>
          <a:p>
            <a:r>
              <a:rPr lang="en-US" baseline="0" dirty="0"/>
              <a:t>Driver’s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Passport</a:t>
            </a:r>
          </a:p>
          <a:p>
            <a:r>
              <a:rPr lang="en-US" baseline="0" dirty="0"/>
              <a:t>Military photo identification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BFC62-D0E2-4937-B359-5C8B1ECE4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150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some instances the courier hands the alcohol,</a:t>
            </a:r>
            <a:r>
              <a:rPr lang="en-US" baseline="0" dirty="0"/>
              <a:t> or otherwise relinquishes control of the alcohol, before checking identification and denying the transaction.</a:t>
            </a:r>
          </a:p>
          <a:p>
            <a:endParaRPr lang="en-US" baseline="0" dirty="0"/>
          </a:p>
          <a:p>
            <a:r>
              <a:rPr lang="en-US" baseline="0" dirty="0"/>
              <a:t>With some delivery services, if the courier notifies their corporate HQ about the refusal to deliver, then they will receive a monetary reward (usually $15). </a:t>
            </a:r>
          </a:p>
          <a:p>
            <a:endParaRPr lang="en-US" baseline="0" dirty="0"/>
          </a:p>
          <a:p>
            <a:r>
              <a:rPr lang="en-US" baseline="0" dirty="0"/>
              <a:t>The reward is withdrawn from the customer’s bank account.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BFC62-D0E2-4937-B359-5C8B1ECE4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13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couriers have apps on their cell phones that they use to scan the identification barcode. </a:t>
            </a:r>
          </a:p>
          <a:p>
            <a:r>
              <a:rPr lang="en-US" baseline="0" dirty="0"/>
              <a:t>Alternatively, they can also input the information that is on the face of the identification. </a:t>
            </a:r>
          </a:p>
          <a:p>
            <a:r>
              <a:rPr lang="en-US" baseline="0" dirty="0"/>
              <a:t>However, scanning the ID is the preferred method of most couriers due to the since it is fairly quick. </a:t>
            </a:r>
          </a:p>
          <a:p>
            <a:endParaRPr lang="en-US" baseline="0" dirty="0"/>
          </a:p>
          <a:p>
            <a:r>
              <a:rPr lang="en-US" baseline="0" dirty="0"/>
              <a:t>If the app finds the person is underage, it will direct the courier to return the beverage to store.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BFC62-D0E2-4937-B359-5C8B1ECE4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44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18B-1003:</a:t>
            </a:r>
          </a:p>
          <a:p>
            <a:r>
              <a:rPr lang="en-US" dirty="0"/>
              <a:t>Misdemeanor</a:t>
            </a:r>
            <a:r>
              <a:rPr lang="en-US" baseline="0" dirty="0"/>
              <a:t> controlled substance – within previous 2 years</a:t>
            </a:r>
          </a:p>
          <a:p>
            <a:r>
              <a:rPr lang="en-US" baseline="0" dirty="0"/>
              <a:t>Alcohol violation (not DWI) – within previous 2 years</a:t>
            </a:r>
          </a:p>
          <a:p>
            <a:r>
              <a:rPr lang="en-US" baseline="0" dirty="0"/>
              <a:t>Felony – within previous 3 years</a:t>
            </a:r>
          </a:p>
          <a:p>
            <a:endParaRPr lang="en-US" baseline="0" dirty="0"/>
          </a:p>
          <a:p>
            <a:r>
              <a:rPr lang="en-US" baseline="0" dirty="0"/>
              <a:t>One service blocked email, account, and credit/debit card. This prevented us from conducting compliance checks during the 3</a:t>
            </a:r>
            <a:r>
              <a:rPr lang="en-US" baseline="30000" dirty="0"/>
              <a:t>rd</a:t>
            </a:r>
            <a:r>
              <a:rPr lang="en-US" baseline="0" dirty="0"/>
              <a:t> operation.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BFC62-D0E2-4937-B359-5C8B1ECE4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55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DEB3F-0A30-134F-B850-4FA69B675A81}" type="slidenum">
              <a:rPr lang="en-US" smtClean="0"/>
              <a:t>28</a:t>
            </a:fld>
            <a:endParaRPr lang="en-US"/>
          </a:p>
        </p:txBody>
      </p:sp>
    </p:spTree>
    <p:extLst>
      <p:ext uri="{BB962C8B-B14F-4D97-AF65-F5344CB8AC3E}">
        <p14:creationId xmlns:p14="http://schemas.microsoft.com/office/powerpoint/2010/main" val="389361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Drizly is a website that connects the customer to a retailer.</a:t>
            </a:r>
            <a:r>
              <a:rPr lang="en-US" baseline="0" dirty="0"/>
              <a:t> The retailer fulfills the order and makes the deliveries themselves.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BFC62-D0E2-4937-B359-5C8B1ECE4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65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302B-E6AB-59CD-BD74-2DB72FFA37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37002-0366-DE1E-479B-DB7A9890B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A571A0-A46D-97D1-76FB-8D82F1784D4F}"/>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5" name="Footer Placeholder 4">
            <a:extLst>
              <a:ext uri="{FF2B5EF4-FFF2-40B4-BE49-F238E27FC236}">
                <a16:creationId xmlns:a16="http://schemas.microsoft.com/office/drawing/2014/main" id="{FC0AFBFD-4691-99BD-94B8-0B86D1F9C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418BB-2986-B891-91C3-B4C48069936C}"/>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3482432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3557-94E7-95F1-E472-2F57B49AE6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59D36D-D054-E361-722B-CEF0E6066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F3DAB-9B19-7305-1F18-B1B6F1833D9C}"/>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5" name="Footer Placeholder 4">
            <a:extLst>
              <a:ext uri="{FF2B5EF4-FFF2-40B4-BE49-F238E27FC236}">
                <a16:creationId xmlns:a16="http://schemas.microsoft.com/office/drawing/2014/main" id="{4E1007DA-EC19-E2B4-6105-42BEE4473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17C4A-3058-A004-E72B-337E1C436E34}"/>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217794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93EAE-3251-1E0E-FEBF-2A0409D87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AABD7-4CAD-E10F-7246-2F3DB0D775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552E2-C28B-56D6-0EB4-6F536C47BE7B}"/>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5" name="Footer Placeholder 4">
            <a:extLst>
              <a:ext uri="{FF2B5EF4-FFF2-40B4-BE49-F238E27FC236}">
                <a16:creationId xmlns:a16="http://schemas.microsoft.com/office/drawing/2014/main" id="{723A9694-2301-6601-7017-90C304F89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19C97-EC94-17B0-782E-7185E7D32649}"/>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1846429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DC0-E3DB-BBBC-46D6-BD3CB5689D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8F1936-AE20-4EC2-9288-726260A5C3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5080A-0D55-FD1A-5213-4E61CBA89572}"/>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5" name="Footer Placeholder 4">
            <a:extLst>
              <a:ext uri="{FF2B5EF4-FFF2-40B4-BE49-F238E27FC236}">
                <a16:creationId xmlns:a16="http://schemas.microsoft.com/office/drawing/2014/main" id="{13D16F86-56C7-282D-0B45-C5590A135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C9ABA-82D8-BD2F-89D2-099FBB822F8A}"/>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2319028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C320-6A96-E283-6951-4A5B3C221D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AFF30-1F96-04F1-F905-C3FD189A9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198A-9FB2-B79C-3C7A-AAC11970F83F}"/>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5" name="Footer Placeholder 4">
            <a:extLst>
              <a:ext uri="{FF2B5EF4-FFF2-40B4-BE49-F238E27FC236}">
                <a16:creationId xmlns:a16="http://schemas.microsoft.com/office/drawing/2014/main" id="{D70F96DF-3995-FCF7-84DF-AD99DBEA6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49BB0-5CE1-4202-ACF4-C882D952A7F6}"/>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1219778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DAA1-D710-2588-2A89-C37306178D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584348-605A-E928-7A45-9AFC24FA8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BC4150-F4F1-9336-83F0-F0B776BF5F2D}"/>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5" name="Footer Placeholder 4">
            <a:extLst>
              <a:ext uri="{FF2B5EF4-FFF2-40B4-BE49-F238E27FC236}">
                <a16:creationId xmlns:a16="http://schemas.microsoft.com/office/drawing/2014/main" id="{D339E6C1-4F99-40DA-7BF0-7271FDD9A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D067E-5C38-7344-C2E1-6AFF4290B024}"/>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329421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6F2E-C031-AE70-9DD6-142B03247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12D08-CEA7-F59A-0379-1F4DCF93B7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C47419-83DF-744A-892F-A3A07E47E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78E9F6-C9F2-2258-2F6D-E48E34190771}"/>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6" name="Footer Placeholder 5">
            <a:extLst>
              <a:ext uri="{FF2B5EF4-FFF2-40B4-BE49-F238E27FC236}">
                <a16:creationId xmlns:a16="http://schemas.microsoft.com/office/drawing/2014/main" id="{897732E0-1717-7D4E-DDE2-CC5B0096D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8F425-E970-D0B9-8780-D04A32576458}"/>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484750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D95F-BC77-7583-D39A-AB5194D299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AC341C-E266-E147-ADE2-57AE98D2F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0F542-39FE-7528-CB0A-8B3556F33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AA2B09-919E-9775-771D-60D6722E23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F155E-E4F2-D3A4-D768-1EDC909EBF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43811-52AE-1BEE-7618-4B3275C28D70}"/>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8" name="Footer Placeholder 7">
            <a:extLst>
              <a:ext uri="{FF2B5EF4-FFF2-40B4-BE49-F238E27FC236}">
                <a16:creationId xmlns:a16="http://schemas.microsoft.com/office/drawing/2014/main" id="{06A0E848-4C0E-D61E-A305-05266920DF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3B44B4-BE39-61E6-C61A-4B8C2ADD2196}"/>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2860852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253AB-B879-1416-D23B-C4307E777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9C7D89-EDFE-7117-DDD0-9C3D1997B739}"/>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4" name="Footer Placeholder 3">
            <a:extLst>
              <a:ext uri="{FF2B5EF4-FFF2-40B4-BE49-F238E27FC236}">
                <a16:creationId xmlns:a16="http://schemas.microsoft.com/office/drawing/2014/main" id="{658EF3B3-698D-BDD2-5EDF-2C64CB91A9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CC0C1B-C0A4-CF8E-79A0-737C91D80A8A}"/>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366321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CCFB9-1860-5EED-0A66-8829B0C8F5C1}"/>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3" name="Footer Placeholder 2">
            <a:extLst>
              <a:ext uri="{FF2B5EF4-FFF2-40B4-BE49-F238E27FC236}">
                <a16:creationId xmlns:a16="http://schemas.microsoft.com/office/drawing/2014/main" id="{24C1BB6D-B9E0-A1E8-1AD6-096C5F5B87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86B94B-BC24-261E-93DB-3AA06F87B07C}"/>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19750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EB9C-EC77-DD39-C3B9-1F7811E22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40BB0-48E2-E855-3A35-96C4E1265A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3CF70-4FD9-8F98-DA1C-06DB1FF6B856}"/>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5" name="Footer Placeholder 4">
            <a:extLst>
              <a:ext uri="{FF2B5EF4-FFF2-40B4-BE49-F238E27FC236}">
                <a16:creationId xmlns:a16="http://schemas.microsoft.com/office/drawing/2014/main" id="{920D8ED2-4BB2-4765-4A71-21D31FF98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A98AF-7FDA-9CE0-2C6F-4B78040A134B}"/>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2443990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5CB9-F99D-150A-AEE4-9D77412010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269B1A-230B-CA08-C368-D4BDFAC19C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1CFDDD-56F7-AC96-EEDE-C85D9810D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17E60-BD0F-23D8-45C3-FB992FA338C4}"/>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6" name="Footer Placeholder 5">
            <a:extLst>
              <a:ext uri="{FF2B5EF4-FFF2-40B4-BE49-F238E27FC236}">
                <a16:creationId xmlns:a16="http://schemas.microsoft.com/office/drawing/2014/main" id="{8C938AFD-49D2-5116-DA81-D2B104EC29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22ED0-CF67-CF9A-7ABF-51EA28FF9652}"/>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959519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21BE-4CAF-9547-233A-225EE3E8F9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A5FC2-D10D-E01B-D963-C346D100D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468B29-08E2-14A7-4601-81502D7F0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EF93D-81D1-FACD-8C50-77D178F2C4E4}"/>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6" name="Footer Placeholder 5">
            <a:extLst>
              <a:ext uri="{FF2B5EF4-FFF2-40B4-BE49-F238E27FC236}">
                <a16:creationId xmlns:a16="http://schemas.microsoft.com/office/drawing/2014/main" id="{807B0E30-593C-F974-E33D-E752AFBC3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5FD5D-B7C5-6E24-321F-9002B51AC2CB}"/>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167645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8381-C323-00E5-EDD6-380ECA853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A4ADE1-51F5-B028-E7C7-F47A43C4B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6B0F8-AB68-46A7-64EA-7D7745FBCE07}"/>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5" name="Footer Placeholder 4">
            <a:extLst>
              <a:ext uri="{FF2B5EF4-FFF2-40B4-BE49-F238E27FC236}">
                <a16:creationId xmlns:a16="http://schemas.microsoft.com/office/drawing/2014/main" id="{31AC2525-5063-11B9-44B9-3175B4BA0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25972-5B05-013E-23BA-0205075655FE}"/>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1010883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122506-12F8-2F20-0453-FBB3D2AF3C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37E1BE-F861-8E11-E3C3-AD4CFDA21F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57B42-2D31-97A1-C27A-C0DFF9C3E5C0}"/>
              </a:ext>
            </a:extLst>
          </p:cNvPr>
          <p:cNvSpPr>
            <a:spLocks noGrp="1"/>
          </p:cNvSpPr>
          <p:nvPr>
            <p:ph type="dt" sz="half" idx="10"/>
          </p:nvPr>
        </p:nvSpPr>
        <p:spPr/>
        <p:txBody>
          <a:bodyPr/>
          <a:lstStyle/>
          <a:p>
            <a:fld id="{686B2668-A6A2-8148-A156-3193EF2FD28C}" type="datetimeFigureOut">
              <a:rPr lang="en-US" smtClean="0"/>
              <a:t>6/21/2022</a:t>
            </a:fld>
            <a:endParaRPr lang="en-US"/>
          </a:p>
        </p:txBody>
      </p:sp>
      <p:sp>
        <p:nvSpPr>
          <p:cNvPr id="5" name="Footer Placeholder 4">
            <a:extLst>
              <a:ext uri="{FF2B5EF4-FFF2-40B4-BE49-F238E27FC236}">
                <a16:creationId xmlns:a16="http://schemas.microsoft.com/office/drawing/2014/main" id="{6002D499-5E32-F7BC-F02A-3DB976B73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4A3A6-8D7A-4EC6-F3E2-60E430549EBA}"/>
              </a:ext>
            </a:extLst>
          </p:cNvPr>
          <p:cNvSpPr>
            <a:spLocks noGrp="1"/>
          </p:cNvSpPr>
          <p:nvPr>
            <p:ph type="sldNum" sz="quarter" idx="12"/>
          </p:nvPr>
        </p:nvSpPr>
        <p:spPr/>
        <p:txBody>
          <a:bodyPr/>
          <a:lstStyle/>
          <a:p>
            <a:fld id="{2BA160AC-88E0-2D43-8034-10A5EF5C5F1A}" type="slidenum">
              <a:rPr lang="en-US" smtClean="0"/>
              <a:t>‹#›</a:t>
            </a:fld>
            <a:endParaRPr lang="en-US"/>
          </a:p>
        </p:txBody>
      </p:sp>
    </p:spTree>
    <p:extLst>
      <p:ext uri="{BB962C8B-B14F-4D97-AF65-F5344CB8AC3E}">
        <p14:creationId xmlns:p14="http://schemas.microsoft.com/office/powerpoint/2010/main" val="308601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196425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3561200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239529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28335B-A39C-4448-A2DF-1C5201E9DC4C}"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3122768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28335B-A39C-4448-A2DF-1C5201E9DC4C}" type="datetimeFigureOut">
              <a:rPr lang="en-US" smtClean="0"/>
              <a:t>6/21/2022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3295870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28335B-A39C-4448-A2DF-1C5201E9DC4C}" type="datetimeFigureOut">
              <a:rPr lang="en-US" smtClean="0"/>
              <a:t>6/21/2022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407717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5174-E459-60F8-740D-CFA6821BBD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43FF6-D022-FEBA-05FD-9161DEEADB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A49CD-FE17-33B5-A6D9-3FE578E57E17}"/>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5" name="Footer Placeholder 4">
            <a:extLst>
              <a:ext uri="{FF2B5EF4-FFF2-40B4-BE49-F238E27FC236}">
                <a16:creationId xmlns:a16="http://schemas.microsoft.com/office/drawing/2014/main" id="{1E8AF1DE-E3CE-A3CF-B4DA-E297FC524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D8F07-8093-AB57-224C-1166C3BAAD55}"/>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2928977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8335B-A39C-4448-A2DF-1C5201E9DC4C}" type="datetimeFigureOut">
              <a:rPr lang="en-US" smtClean="0"/>
              <a:t>6/21/2022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08034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28335B-A39C-4448-A2DF-1C5201E9DC4C}"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931996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28335B-A39C-4448-A2DF-1C5201E9DC4C}"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2019373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28335B-A39C-4448-A2DF-1C5201E9DC4C}"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055126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554335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982994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3135824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3251573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217292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48546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2451-3897-541B-4209-49B56F7378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06A0E2-1BBF-7DBC-E97B-3CD65BF36B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E32636-A57A-7E15-E4A4-F500EB863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0C66C-0401-B45A-EB8E-D555412734E0}"/>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6" name="Footer Placeholder 5">
            <a:extLst>
              <a:ext uri="{FF2B5EF4-FFF2-40B4-BE49-F238E27FC236}">
                <a16:creationId xmlns:a16="http://schemas.microsoft.com/office/drawing/2014/main" id="{1BA4688D-6345-3EB9-9618-52B80BDA8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56A0A-65C3-3C84-6BE7-F60BA1FDFFB3}"/>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1957162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8335B-A39C-4448-A2DF-1C5201E9DC4C}"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BAF84B-B3C7-42CD-9C9A-E6A3974D6B01}" type="slidenum">
              <a:rPr lang="en-US" smtClean="0"/>
              <a:t>‹#›</a:t>
            </a:fld>
            <a:endParaRPr lang="en-US"/>
          </a:p>
        </p:txBody>
      </p:sp>
    </p:spTree>
    <p:extLst>
      <p:ext uri="{BB962C8B-B14F-4D97-AF65-F5344CB8AC3E}">
        <p14:creationId xmlns:p14="http://schemas.microsoft.com/office/powerpoint/2010/main" val="100824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5671-67DD-E3BE-5B0E-8352F8E170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4E9023-50C3-EAC2-D419-D9FC6D11B2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E86961-C080-AAAF-CA68-6FDF2B1E05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BB230-709E-1713-5A01-5156E9682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6F4DFC-D10D-1CC4-11FD-FDA84C0299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08055F-A169-C720-B2DE-BA312B7D92AD}"/>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8" name="Footer Placeholder 7">
            <a:extLst>
              <a:ext uri="{FF2B5EF4-FFF2-40B4-BE49-F238E27FC236}">
                <a16:creationId xmlns:a16="http://schemas.microsoft.com/office/drawing/2014/main" id="{547A300C-AF2A-0DBE-1383-EB949B6D2C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5F7FC4-DB47-ADAB-1BD2-855205588AB5}"/>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267937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3552-B530-31ED-0D1F-6388F16A3C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1154BE-4955-0E1E-7537-23A997A2FF84}"/>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4" name="Footer Placeholder 3">
            <a:extLst>
              <a:ext uri="{FF2B5EF4-FFF2-40B4-BE49-F238E27FC236}">
                <a16:creationId xmlns:a16="http://schemas.microsoft.com/office/drawing/2014/main" id="{6D693C66-2EAA-5CDD-6343-9AB46B300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8D53ED-C633-6EF8-5900-1365494D0A39}"/>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19027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221CD-6264-44B4-EDC2-F48D4BDDDE53}"/>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3" name="Footer Placeholder 2">
            <a:extLst>
              <a:ext uri="{FF2B5EF4-FFF2-40B4-BE49-F238E27FC236}">
                <a16:creationId xmlns:a16="http://schemas.microsoft.com/office/drawing/2014/main" id="{5028F4FD-AC6E-41E7-F646-A122736705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AE9F86-F428-AD28-DA0D-93A4783E67AF}"/>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2599659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2A48-A07D-7061-92BF-9775093AD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37C035-DE46-099A-6367-B73257E33C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321104-912E-B65F-456A-EEEFEEC22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4DFA4-2621-7BC4-5611-9284A70FDB71}"/>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6" name="Footer Placeholder 5">
            <a:extLst>
              <a:ext uri="{FF2B5EF4-FFF2-40B4-BE49-F238E27FC236}">
                <a16:creationId xmlns:a16="http://schemas.microsoft.com/office/drawing/2014/main" id="{BB09E291-C9B7-913C-F941-E8BC3DF19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4BDBC1-8717-727C-9B87-0CFCC8CAC9D6}"/>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93694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8F1A-D9F5-BA87-0BA7-21E4C8DF8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543DF7-5C89-BA6E-0CAC-5C798A629E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34EF71-7D39-F8AC-4871-4632AA936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6EE0A-8596-760B-22CB-30A48DA9E6DD}"/>
              </a:ext>
            </a:extLst>
          </p:cNvPr>
          <p:cNvSpPr>
            <a:spLocks noGrp="1"/>
          </p:cNvSpPr>
          <p:nvPr>
            <p:ph type="dt" sz="half" idx="10"/>
          </p:nvPr>
        </p:nvSpPr>
        <p:spPr/>
        <p:txBody>
          <a:bodyPr/>
          <a:lstStyle/>
          <a:p>
            <a:fld id="{03C11048-9B95-7244-8553-4581B0D89099}" type="datetimeFigureOut">
              <a:rPr lang="en-US" smtClean="0"/>
              <a:t>6/21/2022</a:t>
            </a:fld>
            <a:endParaRPr lang="en-US"/>
          </a:p>
        </p:txBody>
      </p:sp>
      <p:sp>
        <p:nvSpPr>
          <p:cNvPr id="6" name="Footer Placeholder 5">
            <a:extLst>
              <a:ext uri="{FF2B5EF4-FFF2-40B4-BE49-F238E27FC236}">
                <a16:creationId xmlns:a16="http://schemas.microsoft.com/office/drawing/2014/main" id="{C2E368AC-5DEB-F538-2A15-45577F7BD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D897C-73D8-086E-FA00-186B50A7E55B}"/>
              </a:ext>
            </a:extLst>
          </p:cNvPr>
          <p:cNvSpPr>
            <a:spLocks noGrp="1"/>
          </p:cNvSpPr>
          <p:nvPr>
            <p:ph type="sldNum" sz="quarter" idx="12"/>
          </p:nvPr>
        </p:nvSpPr>
        <p:spPr/>
        <p:txBody>
          <a:bodyPr/>
          <a:lstStyle/>
          <a:p>
            <a:fld id="{998A2BD9-90CB-024D-8756-D86BE9608A6B}" type="slidenum">
              <a:rPr lang="en-US" smtClean="0"/>
              <a:t>‹#›</a:t>
            </a:fld>
            <a:endParaRPr lang="en-US"/>
          </a:p>
        </p:txBody>
      </p:sp>
    </p:spTree>
    <p:extLst>
      <p:ext uri="{BB962C8B-B14F-4D97-AF65-F5344CB8AC3E}">
        <p14:creationId xmlns:p14="http://schemas.microsoft.com/office/powerpoint/2010/main" val="2021360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41F9B-6763-B459-8821-CE9A1934D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F53312-606E-BE9C-3E54-CA309192F5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5DBBA-A682-E17B-1C50-6BDD79EEF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11048-9B95-7244-8553-4581B0D89099}" type="datetimeFigureOut">
              <a:rPr lang="en-US" smtClean="0"/>
              <a:t>6/21/2022</a:t>
            </a:fld>
            <a:endParaRPr lang="en-US"/>
          </a:p>
        </p:txBody>
      </p:sp>
      <p:sp>
        <p:nvSpPr>
          <p:cNvPr id="5" name="Footer Placeholder 4">
            <a:extLst>
              <a:ext uri="{FF2B5EF4-FFF2-40B4-BE49-F238E27FC236}">
                <a16:creationId xmlns:a16="http://schemas.microsoft.com/office/drawing/2014/main" id="{EC4F9120-7BBA-090F-575D-815BC6236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6DF801-3F19-BBAD-A0C3-6DD002D78D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A2BD9-90CB-024D-8756-D86BE9608A6B}" type="slidenum">
              <a:rPr lang="en-US" smtClean="0"/>
              <a:t>‹#›</a:t>
            </a:fld>
            <a:endParaRPr lang="en-US"/>
          </a:p>
        </p:txBody>
      </p:sp>
    </p:spTree>
    <p:extLst>
      <p:ext uri="{BB962C8B-B14F-4D97-AF65-F5344CB8AC3E}">
        <p14:creationId xmlns:p14="http://schemas.microsoft.com/office/powerpoint/2010/main" val="2437602358"/>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56EB3-0D0D-EA78-9290-70EA121F67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5BBF66-0A8C-C505-4EE7-82B546348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AE26C-B93D-8BD0-53E1-AE57D4DAE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B2668-A6A2-8148-A156-3193EF2FD28C}" type="datetimeFigureOut">
              <a:rPr lang="en-US" smtClean="0"/>
              <a:t>6/21/2022</a:t>
            </a:fld>
            <a:endParaRPr lang="en-US"/>
          </a:p>
        </p:txBody>
      </p:sp>
      <p:sp>
        <p:nvSpPr>
          <p:cNvPr id="5" name="Footer Placeholder 4">
            <a:extLst>
              <a:ext uri="{FF2B5EF4-FFF2-40B4-BE49-F238E27FC236}">
                <a16:creationId xmlns:a16="http://schemas.microsoft.com/office/drawing/2014/main" id="{15AE8DA7-AF08-F280-82D9-E6A404ABA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A41C14-4BFD-C75D-370C-5F659E4BB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A160AC-88E0-2D43-8034-10A5EF5C5F1A}" type="slidenum">
              <a:rPr lang="en-US" smtClean="0"/>
              <a:t>‹#›</a:t>
            </a:fld>
            <a:endParaRPr lang="en-US"/>
          </a:p>
        </p:txBody>
      </p:sp>
    </p:spTree>
    <p:extLst>
      <p:ext uri="{BB962C8B-B14F-4D97-AF65-F5344CB8AC3E}">
        <p14:creationId xmlns:p14="http://schemas.microsoft.com/office/powerpoint/2010/main" val="1927012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128335B-A39C-4448-A2DF-1C5201E9DC4C}" type="datetimeFigureOut">
              <a:rPr lang="en-US" smtClean="0"/>
              <a:t>6/21/2022</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BAF84B-B3C7-42CD-9C9A-E6A3974D6B01}" type="slidenum">
              <a:rPr lang="en-US" smtClean="0"/>
              <a:t>‹#›</a:t>
            </a:fld>
            <a:endParaRPr lang="en-US"/>
          </a:p>
        </p:txBody>
      </p:sp>
    </p:spTree>
    <p:extLst>
      <p:ext uri="{BB962C8B-B14F-4D97-AF65-F5344CB8AC3E}">
        <p14:creationId xmlns:p14="http://schemas.microsoft.com/office/powerpoint/2010/main" val="11564894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hyperlink" Target="mailto:matthew.stemple@ncdps.gov" TargetMode="Externa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3E473D1-7ABA-6E0A-FDD9-EBF9F8D9997E}"/>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488286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var/www/render_temp/1212624/1479707772/287282/slide6.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36587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var/www/render_temp/1212624/1479707772/287282/slide7.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8309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var/www/render_temp/1212624/1479707772/287282/slide8.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3847623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55520" y="1122363"/>
            <a:ext cx="9479280" cy="2387600"/>
          </a:xfrm>
        </p:spPr>
        <p:txBody>
          <a:bodyPr>
            <a:normAutofit fontScale="90000"/>
          </a:bodyPr>
          <a:lstStyle/>
          <a:p>
            <a:r>
              <a:rPr lang="en-US" dirty="0"/>
              <a:t>North Carolina Alcohol Home Delivery Compliance Check Study (2018-2019)</a:t>
            </a:r>
          </a:p>
        </p:txBody>
      </p:sp>
      <p:sp>
        <p:nvSpPr>
          <p:cNvPr id="3" name="Subtitle 2"/>
          <p:cNvSpPr>
            <a:spLocks noGrp="1"/>
          </p:cNvSpPr>
          <p:nvPr>
            <p:ph type="subTitle" idx="1"/>
          </p:nvPr>
        </p:nvSpPr>
        <p:spPr>
          <a:xfrm>
            <a:off x="6676104" y="5204696"/>
            <a:ext cx="5388077" cy="1451743"/>
          </a:xfrm>
        </p:spPr>
        <p:txBody>
          <a:bodyPr>
            <a:normAutofit/>
          </a:bodyPr>
          <a:lstStyle/>
          <a:p>
            <a:pPr algn="l">
              <a:lnSpc>
                <a:spcPct val="100000"/>
              </a:lnSpc>
            </a:pPr>
            <a:r>
              <a:rPr lang="en-US" dirty="0"/>
              <a:t>Matt Stemple </a:t>
            </a:r>
          </a:p>
          <a:p>
            <a:pPr algn="l">
              <a:lnSpc>
                <a:spcPct val="100000"/>
              </a:lnSpc>
            </a:pPr>
            <a:r>
              <a:rPr lang="en-US" dirty="0"/>
              <a:t>Assistant Special Agent in Charge</a:t>
            </a:r>
          </a:p>
          <a:p>
            <a:pPr algn="l">
              <a:lnSpc>
                <a:spcPct val="100000"/>
              </a:lnSpc>
            </a:pPr>
            <a:r>
              <a:rPr lang="en-US" dirty="0"/>
              <a:t>North Carolina Alcohol Law Enforcement</a:t>
            </a:r>
          </a:p>
        </p:txBody>
      </p:sp>
    </p:spTree>
    <p:extLst>
      <p:ext uri="{BB962C8B-B14F-4D97-AF65-F5344CB8AC3E}">
        <p14:creationId xmlns:p14="http://schemas.microsoft.com/office/powerpoint/2010/main" val="2271266423"/>
      </p:ext>
    </p:extLst>
  </p:cSld>
  <p:clrMapOvr>
    <a:masterClrMapping/>
  </p:clrMapOvr>
  <p:extLst>
    <p:ext uri="{E180D4A7-C9FB-4DFB-919C-405C955672EB}">
      <p14:showEvtLst xmlns:p14="http://schemas.microsoft.com/office/powerpoint/2010/main">
        <p14:playEvt time="1664" objId="4"/>
        <p14:triggerEvt type="onClick" time="1665" objId="4"/>
        <p14:stopEvt time="956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idx="1"/>
          </p:nvPr>
        </p:nvSpPr>
        <p:spPr>
          <a:xfrm>
            <a:off x="1484311" y="1562100"/>
            <a:ext cx="10707689" cy="3089414"/>
          </a:xfrm>
        </p:spPr>
        <p:txBody>
          <a:bodyPr>
            <a:normAutofit/>
          </a:bodyPr>
          <a:lstStyle/>
          <a:p>
            <a:pPr marL="0" indent="0">
              <a:buNone/>
            </a:pPr>
            <a:r>
              <a:rPr lang="en-US" sz="2800" dirty="0"/>
              <a:t>The objective of this operation was to conduct compliance checks on alcohol delivery services in North Carolina to determine sale to underage rates of each delivery service and of alcohol delivery services as a whole.</a:t>
            </a:r>
          </a:p>
        </p:txBody>
      </p:sp>
    </p:spTree>
    <p:extLst>
      <p:ext uri="{BB962C8B-B14F-4D97-AF65-F5344CB8AC3E}">
        <p14:creationId xmlns:p14="http://schemas.microsoft.com/office/powerpoint/2010/main" val="2700377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Sample</a:t>
            </a:r>
          </a:p>
        </p:txBody>
      </p:sp>
      <p:sp>
        <p:nvSpPr>
          <p:cNvPr id="3" name="Content Placeholder 2"/>
          <p:cNvSpPr>
            <a:spLocks noGrp="1"/>
          </p:cNvSpPr>
          <p:nvPr>
            <p:ph idx="1"/>
          </p:nvPr>
        </p:nvSpPr>
        <p:spPr>
          <a:xfrm>
            <a:off x="1484310" y="2057398"/>
            <a:ext cx="10707689" cy="3177210"/>
          </a:xfrm>
        </p:spPr>
        <p:txBody>
          <a:bodyPr/>
          <a:lstStyle/>
          <a:p>
            <a:pPr marL="0" indent="0">
              <a:buNone/>
            </a:pPr>
            <a:r>
              <a:rPr lang="en-US" sz="2800" dirty="0"/>
              <a:t>From September 2018 to January 2019, North Carolina Alcohol Law Enforcement (ALE) Special Agents conducted eighteen (18) alcohol compliance checks on alcohol delivery services. The compliance checks were conducted in the greater Charlotte and greater Raleigh areas of North Carolina. </a:t>
            </a:r>
            <a:endParaRPr lang="en-US" sz="2800" dirty="0">
              <a:effectLst/>
            </a:endParaRPr>
          </a:p>
          <a:p>
            <a:endParaRPr lang="en-US" dirty="0"/>
          </a:p>
        </p:txBody>
      </p:sp>
    </p:spTree>
    <p:extLst>
      <p:ext uri="{BB962C8B-B14F-4D97-AF65-F5344CB8AC3E}">
        <p14:creationId xmlns:p14="http://schemas.microsoft.com/office/powerpoint/2010/main" val="1225278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Buyers</a:t>
            </a:r>
          </a:p>
        </p:txBody>
      </p:sp>
      <p:sp>
        <p:nvSpPr>
          <p:cNvPr id="3" name="Content Placeholder 2"/>
          <p:cNvSpPr>
            <a:spLocks noGrp="1"/>
          </p:cNvSpPr>
          <p:nvPr>
            <p:ph idx="1"/>
          </p:nvPr>
        </p:nvSpPr>
        <p:spPr>
          <a:xfrm>
            <a:off x="1484311" y="1562099"/>
            <a:ext cx="10469150" cy="4184376"/>
          </a:xfrm>
        </p:spPr>
        <p:txBody>
          <a:bodyPr>
            <a:normAutofit/>
          </a:bodyPr>
          <a:lstStyle/>
          <a:p>
            <a:pPr marL="0" indent="0">
              <a:buNone/>
            </a:pPr>
            <a:r>
              <a:rPr lang="en-US" sz="2800" dirty="0"/>
              <a:t>Depending on their availability, one of two underage persons were used </a:t>
            </a:r>
            <a:r>
              <a:rPr lang="en-US" sz="2800"/>
              <a:t>to complete </a:t>
            </a:r>
            <a:r>
              <a:rPr lang="en-US" sz="2800" dirty="0"/>
              <a:t>the compliance checks. One underage person was a youthful appearing, 19 year old, white male. The other underage person was a youthful appearing, 18 year old, white male. The 19 year old male was used in four (4) of the 18 compliance checks. The 18 year old male was used in 14 of the 18 compliance checks.</a:t>
            </a:r>
            <a:endParaRPr lang="en-US" sz="2800" dirty="0">
              <a:effectLst/>
            </a:endParaRPr>
          </a:p>
        </p:txBody>
      </p:sp>
    </p:spTree>
    <p:extLst>
      <p:ext uri="{BB962C8B-B14F-4D97-AF65-F5344CB8AC3E}">
        <p14:creationId xmlns:p14="http://schemas.microsoft.com/office/powerpoint/2010/main" val="2322461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730045"/>
          </a:xfrm>
        </p:spPr>
        <p:txBody>
          <a:bodyPr/>
          <a:lstStyle/>
          <a:p>
            <a:r>
              <a:rPr lang="en-US" dirty="0"/>
              <a:t>Methods: Procedures</a:t>
            </a:r>
          </a:p>
        </p:txBody>
      </p:sp>
      <p:sp>
        <p:nvSpPr>
          <p:cNvPr id="3" name="Content Placeholder 2"/>
          <p:cNvSpPr>
            <a:spLocks noGrp="1"/>
          </p:cNvSpPr>
          <p:nvPr>
            <p:ph idx="1"/>
          </p:nvPr>
        </p:nvSpPr>
        <p:spPr>
          <a:xfrm>
            <a:off x="1248696" y="1550321"/>
            <a:ext cx="10943303" cy="5037291"/>
          </a:xfrm>
        </p:spPr>
        <p:txBody>
          <a:bodyPr>
            <a:normAutofit/>
          </a:bodyPr>
          <a:lstStyle/>
          <a:p>
            <a:r>
              <a:rPr lang="en-US" dirty="0"/>
              <a:t>Before scheduling the operations, research was conducted on apartment complexes in the greater Charlotte and greater Raleigh areas to check for vacancies and to ensure alcoholic beverages could be delivered in less than one (1) hour by each of the selected delivery services. </a:t>
            </a:r>
            <a:endParaRPr lang="en-US" dirty="0">
              <a:effectLst/>
            </a:endParaRPr>
          </a:p>
          <a:p>
            <a:r>
              <a:rPr lang="en-US" dirty="0"/>
              <a:t>Prior to beginning the compliance check operation, the underage person’s identification was examined and it ensured the underage did not possess a fictitious identification. The underage persons were instructed to present their identification if requested by the courier and to answer all questions truthfully.</a:t>
            </a:r>
            <a:endParaRPr lang="en-US" dirty="0">
              <a:effectLst/>
            </a:endParaRPr>
          </a:p>
          <a:p>
            <a:r>
              <a:rPr lang="en-US" dirty="0"/>
              <a:t>Orders were placed for malt beverages online through Instacart, Postmates, Amazon, and Drizly’s websites. If presented with an age verification prompt, a fictitious date of birth was entered to ensure an attempted delivery was made. </a:t>
            </a:r>
            <a:endParaRPr lang="en-US" dirty="0">
              <a:effectLst/>
            </a:endParaRPr>
          </a:p>
          <a:p>
            <a:endParaRPr lang="en-US" dirty="0"/>
          </a:p>
        </p:txBody>
      </p:sp>
    </p:spTree>
    <p:extLst>
      <p:ext uri="{BB962C8B-B14F-4D97-AF65-F5344CB8AC3E}">
        <p14:creationId xmlns:p14="http://schemas.microsoft.com/office/powerpoint/2010/main" val="184426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690716"/>
          </a:xfrm>
        </p:spPr>
        <p:txBody>
          <a:bodyPr>
            <a:normAutofit fontScale="90000"/>
          </a:bodyPr>
          <a:lstStyle/>
          <a:p>
            <a:r>
              <a:rPr lang="en-US" dirty="0"/>
              <a:t>Methods: Procedures</a:t>
            </a:r>
          </a:p>
        </p:txBody>
      </p:sp>
      <p:sp>
        <p:nvSpPr>
          <p:cNvPr id="3" name="Content Placeholder 2"/>
          <p:cNvSpPr>
            <a:spLocks noGrp="1"/>
          </p:cNvSpPr>
          <p:nvPr>
            <p:ph idx="1"/>
          </p:nvPr>
        </p:nvSpPr>
        <p:spPr>
          <a:xfrm>
            <a:off x="1260811" y="1376517"/>
            <a:ext cx="10931189" cy="5378244"/>
          </a:xfrm>
        </p:spPr>
        <p:txBody>
          <a:bodyPr>
            <a:normAutofit fontScale="92500"/>
          </a:bodyPr>
          <a:lstStyle/>
          <a:p>
            <a:r>
              <a:rPr lang="en-US" dirty="0"/>
              <a:t>After each purchase attempt was complete, all couriers were interviewed. Data gathered from the couriers included: name, age, sex, and prior experience working as an employee of an alcoholic beverage retailer in North Carolina. For the purposes of this study, an individual was considered working as an employee of an alcoholic beverage retailer if they had retail experience selling alcoholic beverages by working in a traditional brick and mortar ABC permitted establishment such as a convenience store, grocery store, restaurant, or bar/night club which held ABC permits under North Carolina General Statute 18B-1001. </a:t>
            </a:r>
            <a:endParaRPr lang="en-US" dirty="0">
              <a:effectLst/>
            </a:endParaRPr>
          </a:p>
          <a:p>
            <a:r>
              <a:rPr lang="en-US" dirty="0"/>
              <a:t>Although Amazon has brick and mortar establishments in Charlotte and Raleigh, which hold ABC permits under the trade name “Prime Now” or “Amazon Fresh”, employees of Amazon were not considered to have experience working in a retail alcoholic beverage setting. Amazon’s business model is as a delivery service, not as a walk-in retail establishment. Amazon employees were only considered to have had experience working in an alcoholic beverage retail environment if they had worked for another ABC permitted establishment in North Carolina which fit the requirements in the above paragraph.</a:t>
            </a:r>
            <a:endParaRPr lang="en-US" dirty="0">
              <a:effectLst/>
            </a:endParaRPr>
          </a:p>
        </p:txBody>
      </p:sp>
    </p:spTree>
    <p:extLst>
      <p:ext uri="{BB962C8B-B14F-4D97-AF65-F5344CB8AC3E}">
        <p14:creationId xmlns:p14="http://schemas.microsoft.com/office/powerpoint/2010/main" val="2002923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Procedures</a:t>
            </a:r>
          </a:p>
        </p:txBody>
      </p:sp>
      <p:sp>
        <p:nvSpPr>
          <p:cNvPr id="3" name="Content Placeholder 2"/>
          <p:cNvSpPr>
            <a:spLocks noGrp="1"/>
          </p:cNvSpPr>
          <p:nvPr>
            <p:ph idx="1"/>
          </p:nvPr>
        </p:nvSpPr>
        <p:spPr>
          <a:xfrm>
            <a:off x="1484310" y="2216425"/>
            <a:ext cx="10535412" cy="3495262"/>
          </a:xfrm>
        </p:spPr>
        <p:txBody>
          <a:bodyPr/>
          <a:lstStyle/>
          <a:p>
            <a:r>
              <a:rPr lang="en-US" sz="2800" dirty="0"/>
              <a:t>After each interview was completed, the couriers were informed of the four acceptable forms of identification, pursuant to North Carolina General Statute 18B-302(d)(1), and reminded not to sell or give alcoholic beverages to underage and intoxicated individuals. If the courier completed the transaction with the underage person, the courier was provided with an oral warning.</a:t>
            </a:r>
            <a:endParaRPr lang="en-US" sz="2800" dirty="0">
              <a:effectLst/>
            </a:endParaRPr>
          </a:p>
          <a:p>
            <a:endParaRPr lang="en-US" dirty="0"/>
          </a:p>
        </p:txBody>
      </p:sp>
    </p:spTree>
    <p:extLst>
      <p:ext uri="{BB962C8B-B14F-4D97-AF65-F5344CB8AC3E}">
        <p14:creationId xmlns:p14="http://schemas.microsoft.com/office/powerpoint/2010/main" val="3007992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C9E7E51-05A0-EA83-F162-46E04071C84E}"/>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011003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Potential Outcomes of a Compliance Check</a:t>
            </a:r>
          </a:p>
        </p:txBody>
      </p:sp>
      <p:sp>
        <p:nvSpPr>
          <p:cNvPr id="3" name="Content Placeholder 2"/>
          <p:cNvSpPr>
            <a:spLocks noGrp="1"/>
          </p:cNvSpPr>
          <p:nvPr>
            <p:ph idx="1"/>
          </p:nvPr>
        </p:nvSpPr>
        <p:spPr>
          <a:xfrm>
            <a:off x="1484310" y="1388805"/>
            <a:ext cx="10018713" cy="3124201"/>
          </a:xfrm>
        </p:spPr>
        <p:txBody>
          <a:bodyPr/>
          <a:lstStyle/>
          <a:p>
            <a:pPr marL="514350" indent="-514350">
              <a:buFont typeface="+mj-lt"/>
              <a:buAutoNum type="arabicPeriod"/>
            </a:pPr>
            <a:r>
              <a:rPr lang="en-US" sz="2800" dirty="0"/>
              <a:t>Courier checks identification and denies the delivery.</a:t>
            </a:r>
          </a:p>
          <a:p>
            <a:endParaRPr lang="en-US" dirty="0"/>
          </a:p>
        </p:txBody>
      </p:sp>
    </p:spTree>
    <p:extLst>
      <p:ext uri="{BB962C8B-B14F-4D97-AF65-F5344CB8AC3E}">
        <p14:creationId xmlns:p14="http://schemas.microsoft.com/office/powerpoint/2010/main" val="3407935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Potential Outcomes of a Compliance Check</a:t>
            </a:r>
          </a:p>
        </p:txBody>
      </p:sp>
      <p:sp>
        <p:nvSpPr>
          <p:cNvPr id="3" name="Content Placeholder 2"/>
          <p:cNvSpPr>
            <a:spLocks noGrp="1"/>
          </p:cNvSpPr>
          <p:nvPr>
            <p:ph idx="1"/>
          </p:nvPr>
        </p:nvSpPr>
        <p:spPr>
          <a:xfrm>
            <a:off x="1484311" y="1562099"/>
            <a:ext cx="10601672" cy="3129171"/>
          </a:xfrm>
        </p:spPr>
        <p:txBody>
          <a:bodyPr>
            <a:normAutofit/>
          </a:bodyPr>
          <a:lstStyle/>
          <a:p>
            <a:pPr marL="514350" indent="-514350">
              <a:buFont typeface="+mj-lt"/>
              <a:buAutoNum type="arabicPeriod"/>
            </a:pPr>
            <a:r>
              <a:rPr lang="en-US" sz="2800" dirty="0"/>
              <a:t>Checks identification and denies the delivery.</a:t>
            </a:r>
          </a:p>
          <a:p>
            <a:pPr marL="514350" indent="-514350">
              <a:buFont typeface="+mj-lt"/>
              <a:buAutoNum type="arabicPeriod"/>
            </a:pPr>
            <a:r>
              <a:rPr lang="en-US" sz="2800" dirty="0"/>
              <a:t>Courier relinquishes custody of the product, checks identification, does not pay attention to the delivery service application notification, and completes the delivery.</a:t>
            </a:r>
          </a:p>
        </p:txBody>
      </p:sp>
    </p:spTree>
    <p:extLst>
      <p:ext uri="{BB962C8B-B14F-4D97-AF65-F5344CB8AC3E}">
        <p14:creationId xmlns:p14="http://schemas.microsoft.com/office/powerpoint/2010/main" val="3484498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Potential Outcomes of a Compliance Check</a:t>
            </a:r>
          </a:p>
        </p:txBody>
      </p:sp>
      <p:sp>
        <p:nvSpPr>
          <p:cNvPr id="3" name="Content Placeholder 2"/>
          <p:cNvSpPr>
            <a:spLocks noGrp="1"/>
          </p:cNvSpPr>
          <p:nvPr>
            <p:ph idx="1"/>
          </p:nvPr>
        </p:nvSpPr>
        <p:spPr>
          <a:xfrm>
            <a:off x="1484310" y="2095019"/>
            <a:ext cx="10707690" cy="3126338"/>
          </a:xfrm>
        </p:spPr>
        <p:txBody>
          <a:bodyPr>
            <a:normAutofit/>
          </a:bodyPr>
          <a:lstStyle/>
          <a:p>
            <a:pPr marL="514350" indent="-514350">
              <a:buFont typeface="+mj-lt"/>
              <a:buAutoNum type="arabicPeriod"/>
            </a:pPr>
            <a:r>
              <a:rPr lang="en-US" sz="2800" dirty="0"/>
              <a:t>Checks identification and denies the delivery.</a:t>
            </a:r>
          </a:p>
          <a:p>
            <a:pPr marL="514350" indent="-514350">
              <a:buFont typeface="+mj-lt"/>
              <a:buAutoNum type="arabicPeriod"/>
            </a:pPr>
            <a:r>
              <a:rPr lang="en-US" sz="2800" dirty="0"/>
              <a:t>Courier relinquishes custody of the product, checks identification, does not pay attention to the delivery service application notification, and completes the delivery.</a:t>
            </a:r>
          </a:p>
          <a:p>
            <a:pPr marL="514350" indent="-514350">
              <a:buFont typeface="+mj-lt"/>
              <a:buAutoNum type="arabicPeriod"/>
            </a:pPr>
            <a:r>
              <a:rPr lang="en-US" sz="2800" dirty="0"/>
              <a:t>Courier relinquishes custody of the product, does not check identification, and completes the delivery.</a:t>
            </a:r>
          </a:p>
        </p:txBody>
      </p:sp>
    </p:spTree>
    <p:extLst>
      <p:ext uri="{BB962C8B-B14F-4D97-AF65-F5344CB8AC3E}">
        <p14:creationId xmlns:p14="http://schemas.microsoft.com/office/powerpoint/2010/main" val="183313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Potential Outcomes of a Compliance Check</a:t>
            </a:r>
          </a:p>
        </p:txBody>
      </p:sp>
      <p:sp>
        <p:nvSpPr>
          <p:cNvPr id="3" name="Content Placeholder 2"/>
          <p:cNvSpPr>
            <a:spLocks noGrp="1"/>
          </p:cNvSpPr>
          <p:nvPr>
            <p:ph idx="1"/>
          </p:nvPr>
        </p:nvSpPr>
        <p:spPr>
          <a:xfrm>
            <a:off x="1484311" y="2438399"/>
            <a:ext cx="10707689" cy="3655143"/>
          </a:xfrm>
        </p:spPr>
        <p:txBody>
          <a:bodyPr>
            <a:noAutofit/>
          </a:bodyPr>
          <a:lstStyle/>
          <a:p>
            <a:pPr marL="514350" indent="-514350">
              <a:buFont typeface="+mj-lt"/>
              <a:buAutoNum type="arabicPeriod"/>
            </a:pPr>
            <a:r>
              <a:rPr lang="en-US" sz="2800" dirty="0"/>
              <a:t>Checks identification and denies the delivery.</a:t>
            </a:r>
          </a:p>
          <a:p>
            <a:pPr marL="514350" indent="-514350">
              <a:buFont typeface="+mj-lt"/>
              <a:buAutoNum type="arabicPeriod"/>
            </a:pPr>
            <a:r>
              <a:rPr lang="en-US" sz="2800" dirty="0"/>
              <a:t>Courier relinquishes custody of the product, checks identification, does not pay attention to the delivery service application notification, and completes the delivery.</a:t>
            </a:r>
          </a:p>
          <a:p>
            <a:pPr marL="514350" indent="-514350">
              <a:buFont typeface="+mj-lt"/>
              <a:buAutoNum type="arabicPeriod"/>
            </a:pPr>
            <a:r>
              <a:rPr lang="en-US" sz="2800" dirty="0"/>
              <a:t>Courier relinquishes custody of the product, does not check identification, and completes the delivery.</a:t>
            </a:r>
          </a:p>
          <a:p>
            <a:pPr marL="514350" indent="-514350">
              <a:buFont typeface="+mj-lt"/>
              <a:buAutoNum type="arabicPeriod"/>
            </a:pPr>
            <a:r>
              <a:rPr lang="en-US" sz="2800" dirty="0"/>
              <a:t>Courier relinquishes custody of the product, checks identification, and knowingly allows the underage to keep the product.</a:t>
            </a:r>
          </a:p>
        </p:txBody>
      </p:sp>
    </p:spTree>
    <p:extLst>
      <p:ext uri="{BB962C8B-B14F-4D97-AF65-F5344CB8AC3E}">
        <p14:creationId xmlns:p14="http://schemas.microsoft.com/office/powerpoint/2010/main" val="1476642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930965"/>
          </a:xfrm>
        </p:spPr>
        <p:txBody>
          <a:bodyPr/>
          <a:lstStyle/>
          <a:p>
            <a:r>
              <a:rPr lang="en-US" dirty="0"/>
              <a:t>Results</a:t>
            </a:r>
          </a:p>
        </p:txBody>
      </p:sp>
      <p:sp>
        <p:nvSpPr>
          <p:cNvPr id="3" name="Content Placeholder 2"/>
          <p:cNvSpPr>
            <a:spLocks noGrp="1"/>
          </p:cNvSpPr>
          <p:nvPr>
            <p:ph idx="1"/>
          </p:nvPr>
        </p:nvSpPr>
        <p:spPr>
          <a:xfrm>
            <a:off x="1484311" y="1760881"/>
            <a:ext cx="10442646" cy="4356654"/>
          </a:xfrm>
        </p:spPr>
        <p:txBody>
          <a:bodyPr>
            <a:normAutofit/>
          </a:bodyPr>
          <a:lstStyle/>
          <a:p>
            <a:r>
              <a:rPr lang="en-US" sz="2800" dirty="0"/>
              <a:t>Of the 18 compliance checks conducted, there were five (5) sales, accounting for approximately 27.78 percent of compliance checks. The underage person was handed the alcoholic beverage in ten (10) of the attempted purchases, approximately 55.56 percent. In half of those instances the courier retrieved the alcoholic beverage and informed the underage that the sale could not be completed. For the purposes of this study, a sale was not considered complete until the courier walked away from the apartment and the underage was in possession of the alcoholic beverage.</a:t>
            </a:r>
          </a:p>
        </p:txBody>
      </p:sp>
    </p:spTree>
    <p:extLst>
      <p:ext uri="{BB962C8B-B14F-4D97-AF65-F5344CB8AC3E}">
        <p14:creationId xmlns:p14="http://schemas.microsoft.com/office/powerpoint/2010/main" val="3523176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592394"/>
          </a:xfrm>
        </p:spPr>
        <p:txBody>
          <a:bodyPr>
            <a:normAutofit fontScale="90000"/>
          </a:bodyPr>
          <a:lstStyle/>
          <a:p>
            <a:r>
              <a:rPr lang="en-US" dirty="0"/>
              <a:t>Results</a:t>
            </a:r>
          </a:p>
        </p:txBody>
      </p:sp>
      <p:graphicFrame>
        <p:nvGraphicFramePr>
          <p:cNvPr id="7" name="Content Placeholder 6"/>
          <p:cNvGraphicFramePr>
            <a:graphicFrameLocks noGrp="1"/>
          </p:cNvGraphicFramePr>
          <p:nvPr>
            <p:ph idx="1"/>
          </p:nvPr>
        </p:nvGraphicFramePr>
        <p:xfrm>
          <a:off x="1484311" y="1414704"/>
          <a:ext cx="10515600" cy="4163785"/>
        </p:xfrm>
        <a:graphic>
          <a:graphicData uri="http://schemas.openxmlformats.org/drawingml/2006/table">
            <a:tbl>
              <a:tblPr firstRow="1" firstCol="1" bandRow="1">
                <a:tableStyleId>{5C22544A-7EE6-4342-B048-85BDC9FD1C3A}</a:tableStyleId>
              </a:tblPr>
              <a:tblGrid>
                <a:gridCol w="3504450">
                  <a:extLst>
                    <a:ext uri="{9D8B030D-6E8A-4147-A177-3AD203B41FA5}">
                      <a16:colId xmlns:a16="http://schemas.microsoft.com/office/drawing/2014/main" val="33665009"/>
                    </a:ext>
                  </a:extLst>
                </a:gridCol>
                <a:gridCol w="3505575">
                  <a:extLst>
                    <a:ext uri="{9D8B030D-6E8A-4147-A177-3AD203B41FA5}">
                      <a16:colId xmlns:a16="http://schemas.microsoft.com/office/drawing/2014/main" val="1318420816"/>
                    </a:ext>
                  </a:extLst>
                </a:gridCol>
                <a:gridCol w="3505575">
                  <a:extLst>
                    <a:ext uri="{9D8B030D-6E8A-4147-A177-3AD203B41FA5}">
                      <a16:colId xmlns:a16="http://schemas.microsoft.com/office/drawing/2014/main" val="1951516658"/>
                    </a:ext>
                  </a:extLst>
                </a:gridCol>
              </a:tblGrid>
              <a:tr h="1665514">
                <a:tc>
                  <a:txBody>
                    <a:bodyPr/>
                    <a:lstStyle/>
                    <a:p>
                      <a:pPr>
                        <a:spcAft>
                          <a:spcPts val="0"/>
                        </a:spcAft>
                      </a:pPr>
                      <a:r>
                        <a:rPr lang="en-US" sz="2000" dirty="0">
                          <a:effectLst/>
                        </a:rPr>
                        <a:t> </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All Compliance Checks</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Compliance Checks That Ended In Completed Sales</a:t>
                      </a:r>
                      <a:endParaRPr lang="en-US" sz="2000" dirty="0">
                        <a:effectLst/>
                        <a:latin typeface="Calibri" panose="020F0502020204030204" pitchFamily="34" charset="0"/>
                      </a:endParaRPr>
                    </a:p>
                  </a:txBody>
                  <a:tcPr marL="68580" marR="68580" marT="0" marB="0"/>
                </a:tc>
                <a:extLst>
                  <a:ext uri="{0D108BD9-81ED-4DB2-BD59-A6C34878D82A}">
                    <a16:rowId xmlns:a16="http://schemas.microsoft.com/office/drawing/2014/main" val="1615920638"/>
                  </a:ext>
                </a:extLst>
              </a:tr>
              <a:tr h="832757">
                <a:tc>
                  <a:txBody>
                    <a:bodyPr/>
                    <a:lstStyle/>
                    <a:p>
                      <a:pPr>
                        <a:spcAft>
                          <a:spcPts val="0"/>
                        </a:spcAft>
                      </a:pPr>
                      <a:r>
                        <a:rPr lang="en-US" sz="2000" dirty="0">
                          <a:effectLst/>
                        </a:rPr>
                        <a:t>Identification Checked</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16</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3</a:t>
                      </a:r>
                      <a:endParaRPr lang="en-US" sz="2000" dirty="0">
                        <a:effectLst/>
                        <a:latin typeface="Calibri" panose="020F0502020204030204" pitchFamily="34" charset="0"/>
                      </a:endParaRPr>
                    </a:p>
                  </a:txBody>
                  <a:tcPr marL="68580" marR="68580" marT="0" marB="0"/>
                </a:tc>
                <a:extLst>
                  <a:ext uri="{0D108BD9-81ED-4DB2-BD59-A6C34878D82A}">
                    <a16:rowId xmlns:a16="http://schemas.microsoft.com/office/drawing/2014/main" val="286808870"/>
                  </a:ext>
                </a:extLst>
              </a:tr>
              <a:tr h="832757">
                <a:tc>
                  <a:txBody>
                    <a:bodyPr/>
                    <a:lstStyle/>
                    <a:p>
                      <a:pPr>
                        <a:spcAft>
                          <a:spcPts val="0"/>
                        </a:spcAft>
                      </a:pPr>
                      <a:r>
                        <a:rPr lang="en-US" sz="2000" dirty="0">
                          <a:effectLst/>
                        </a:rPr>
                        <a:t>Identification Not Checked</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2</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2</a:t>
                      </a:r>
                      <a:endParaRPr lang="en-US" sz="2000" dirty="0">
                        <a:effectLst/>
                        <a:latin typeface="Calibri" panose="020F0502020204030204" pitchFamily="34" charset="0"/>
                      </a:endParaRPr>
                    </a:p>
                  </a:txBody>
                  <a:tcPr marL="68580" marR="68580" marT="0" marB="0"/>
                </a:tc>
                <a:extLst>
                  <a:ext uri="{0D108BD9-81ED-4DB2-BD59-A6C34878D82A}">
                    <a16:rowId xmlns:a16="http://schemas.microsoft.com/office/drawing/2014/main" val="3855817342"/>
                  </a:ext>
                </a:extLst>
              </a:tr>
              <a:tr h="832757">
                <a:tc>
                  <a:txBody>
                    <a:bodyPr/>
                    <a:lstStyle/>
                    <a:p>
                      <a:pPr>
                        <a:spcAft>
                          <a:spcPts val="0"/>
                        </a:spcAft>
                      </a:pPr>
                      <a:r>
                        <a:rPr lang="en-US" sz="2000" dirty="0">
                          <a:effectLst/>
                        </a:rPr>
                        <a:t>Total =</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18</a:t>
                      </a:r>
                      <a:endParaRPr lang="en-US" sz="2000" dirty="0">
                        <a:effectLst/>
                        <a:latin typeface="Calibri" panose="020F0502020204030204" pitchFamily="34" charset="0"/>
                      </a:endParaRPr>
                    </a:p>
                  </a:txBody>
                  <a:tcPr marL="68580" marR="68580" marT="0" marB="0"/>
                </a:tc>
                <a:tc>
                  <a:txBody>
                    <a:bodyPr/>
                    <a:lstStyle/>
                    <a:p>
                      <a:pPr>
                        <a:spcAft>
                          <a:spcPts val="0"/>
                        </a:spcAft>
                      </a:pPr>
                      <a:r>
                        <a:rPr lang="en-US" sz="2000" dirty="0">
                          <a:effectLst/>
                        </a:rPr>
                        <a:t>5</a:t>
                      </a:r>
                      <a:endParaRPr lang="en-US" sz="2000" dirty="0">
                        <a:effectLst/>
                        <a:latin typeface="Calibri" panose="020F0502020204030204" pitchFamily="34" charset="0"/>
                      </a:endParaRPr>
                    </a:p>
                  </a:txBody>
                  <a:tcPr marL="68580" marR="68580" marT="0" marB="0"/>
                </a:tc>
                <a:extLst>
                  <a:ext uri="{0D108BD9-81ED-4DB2-BD59-A6C34878D82A}">
                    <a16:rowId xmlns:a16="http://schemas.microsoft.com/office/drawing/2014/main" val="3694364573"/>
                  </a:ext>
                </a:extLst>
              </a:tr>
            </a:tbl>
          </a:graphicData>
        </a:graphic>
      </p:graphicFrame>
      <p:sp>
        <p:nvSpPr>
          <p:cNvPr id="8" name="Rectangle 7"/>
          <p:cNvSpPr/>
          <p:nvPr/>
        </p:nvSpPr>
        <p:spPr>
          <a:xfrm>
            <a:off x="1676400" y="5746951"/>
            <a:ext cx="105156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Table 2. Rate of identification checked/no checked compared to all alcohol delivery compliance checks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alcohol delivery compliance checks which ended in sales</a:t>
            </a:r>
            <a:endPar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52595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887361"/>
          </a:xfrm>
        </p:spPr>
        <p:txBody>
          <a:bodyPr/>
          <a:lstStyle/>
          <a:p>
            <a:r>
              <a:rPr lang="en-US" dirty="0"/>
              <a:t>Concerns and Remedies</a:t>
            </a:r>
          </a:p>
        </p:txBody>
      </p:sp>
      <p:sp>
        <p:nvSpPr>
          <p:cNvPr id="3" name="Content Placeholder 2"/>
          <p:cNvSpPr>
            <a:spLocks noGrp="1"/>
          </p:cNvSpPr>
          <p:nvPr>
            <p:ph idx="1"/>
          </p:nvPr>
        </p:nvSpPr>
        <p:spPr>
          <a:xfrm>
            <a:off x="1438275" y="1378227"/>
            <a:ext cx="10753725" cy="5479774"/>
          </a:xfrm>
        </p:spPr>
        <p:txBody>
          <a:bodyPr>
            <a:normAutofit fontScale="92500" lnSpcReduction="10000"/>
          </a:bodyPr>
          <a:lstStyle/>
          <a:p>
            <a:pPr marL="457200" indent="-457200">
              <a:buFont typeface="+mj-lt"/>
              <a:buAutoNum type="arabicPeriod"/>
            </a:pPr>
            <a:r>
              <a:rPr lang="en-US" dirty="0"/>
              <a:t>In over half of all of the cases, the underage person was handed the alcoholic beverage.</a:t>
            </a:r>
          </a:p>
          <a:p>
            <a:pPr marL="256032" lvl="1" indent="0">
              <a:buNone/>
            </a:pPr>
            <a:r>
              <a:rPr lang="en-US" sz="2400" dirty="0"/>
              <a:t>		Courier should check identification before relinquishing custody of the alcoholic 			beverage.</a:t>
            </a:r>
          </a:p>
          <a:p>
            <a:pPr marL="457200" indent="-457200">
              <a:buFont typeface="+mj-lt"/>
              <a:buAutoNum type="arabicPeriod"/>
            </a:pPr>
            <a:r>
              <a:rPr lang="en-US" dirty="0"/>
              <a:t>Approximately 27.78 percent of compliance checks ended in sales. </a:t>
            </a:r>
          </a:p>
          <a:p>
            <a:pPr marL="256032" lvl="1" indent="0">
              <a:buNone/>
            </a:pPr>
            <a:r>
              <a:rPr lang="en-US" sz="2400" i="0" dirty="0"/>
              <a:t>		</a:t>
            </a:r>
            <a:r>
              <a:rPr lang="en-US" sz="2400" dirty="0"/>
              <a:t>Courier should check identification before relinquishing custody of the alcoholic 			beverage.</a:t>
            </a:r>
          </a:p>
          <a:p>
            <a:pPr marL="457200" indent="-457200">
              <a:buFont typeface="+mj-lt"/>
              <a:buAutoNum type="arabicPeriod"/>
            </a:pPr>
            <a:r>
              <a:rPr lang="en-US" dirty="0"/>
              <a:t>In one instance, the courier who made the delivery had a misdemeanor controlled substance conviction within the previous two years and would also be considered unsuitable pursuant to G.S. 18B-1003(c).</a:t>
            </a:r>
          </a:p>
          <a:p>
            <a:pPr marL="457200" lvl="2" indent="0">
              <a:buNone/>
            </a:pPr>
            <a:r>
              <a:rPr lang="en-US" sz="2400" i="0" dirty="0"/>
              <a:t>	Courier service should perform background checks.</a:t>
            </a:r>
          </a:p>
          <a:p>
            <a:pPr marL="457200" indent="-457200">
              <a:buFont typeface="+mj-lt"/>
              <a:buAutoNum type="arabicPeriod"/>
            </a:pPr>
            <a:r>
              <a:rPr lang="en-US" dirty="0"/>
              <a:t>In one of the completed sales, a courier knowingly gave the alcoholic beverages to the underage person.</a:t>
            </a:r>
          </a:p>
          <a:p>
            <a:pPr marL="457200" lvl="2" indent="0">
              <a:buNone/>
            </a:pPr>
            <a:r>
              <a:rPr lang="en-US" sz="2400" i="0" dirty="0"/>
              <a:t>	Courier service should hire trustworthy employees. Ensure employees know 	incentives for refusing a sale.</a:t>
            </a:r>
          </a:p>
        </p:txBody>
      </p:sp>
    </p:spTree>
    <p:extLst>
      <p:ext uri="{BB962C8B-B14F-4D97-AF65-F5344CB8AC3E}">
        <p14:creationId xmlns:p14="http://schemas.microsoft.com/office/powerpoint/2010/main" val="391616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04019"/>
            <a:ext cx="10018713" cy="1752599"/>
          </a:xfrm>
        </p:spPr>
        <p:txBody>
          <a:bodyPr/>
          <a:lstStyle/>
          <a:p>
            <a:pPr algn="ctr"/>
            <a:r>
              <a:rPr lang="en-US" dirty="0"/>
              <a:t>Questions?</a:t>
            </a:r>
          </a:p>
        </p:txBody>
      </p:sp>
      <p:sp>
        <p:nvSpPr>
          <p:cNvPr id="3" name="Content Placeholder 2"/>
          <p:cNvSpPr>
            <a:spLocks noGrp="1"/>
          </p:cNvSpPr>
          <p:nvPr>
            <p:ph idx="1"/>
          </p:nvPr>
        </p:nvSpPr>
        <p:spPr>
          <a:xfrm>
            <a:off x="2389597" y="1789470"/>
            <a:ext cx="10018713" cy="4709652"/>
          </a:xfrm>
        </p:spPr>
        <p:txBody>
          <a:bodyPr>
            <a:noAutofit/>
          </a:bodyPr>
          <a:lstStyle/>
          <a:p>
            <a:pPr marL="0" indent="0">
              <a:lnSpc>
                <a:spcPct val="120000"/>
              </a:lnSpc>
              <a:buNone/>
            </a:pPr>
            <a:r>
              <a:rPr lang="en-US" sz="2000" dirty="0"/>
              <a:t>Matt Stemple</a:t>
            </a:r>
          </a:p>
          <a:p>
            <a:pPr marL="0" indent="0">
              <a:lnSpc>
                <a:spcPct val="120000"/>
              </a:lnSpc>
              <a:buNone/>
            </a:pPr>
            <a:r>
              <a:rPr lang="en-US" sz="2000" dirty="0"/>
              <a:t>North Carolina Department of Public Safety</a:t>
            </a:r>
          </a:p>
          <a:p>
            <a:pPr marL="0" indent="0">
              <a:lnSpc>
                <a:spcPct val="120000"/>
              </a:lnSpc>
              <a:buNone/>
            </a:pPr>
            <a:r>
              <a:rPr lang="en-US" sz="2000" dirty="0"/>
              <a:t>Alcohol Law Enforcement Division</a:t>
            </a:r>
          </a:p>
          <a:p>
            <a:pPr marL="0" indent="0">
              <a:lnSpc>
                <a:spcPct val="120000"/>
              </a:lnSpc>
              <a:buNone/>
            </a:pPr>
            <a:r>
              <a:rPr lang="en-US" sz="2000" dirty="0"/>
              <a:t>Assistant Special Agent in Charge</a:t>
            </a:r>
          </a:p>
          <a:p>
            <a:pPr marL="0" indent="0">
              <a:lnSpc>
                <a:spcPct val="120000"/>
              </a:lnSpc>
              <a:buNone/>
            </a:pPr>
            <a:r>
              <a:rPr lang="en-US" sz="2000" dirty="0"/>
              <a:t>5994 Caldwell Park Dr.</a:t>
            </a:r>
          </a:p>
          <a:p>
            <a:pPr marL="0" indent="0">
              <a:lnSpc>
                <a:spcPct val="120000"/>
              </a:lnSpc>
              <a:buNone/>
            </a:pPr>
            <a:r>
              <a:rPr lang="en-US" sz="2000" dirty="0"/>
              <a:t>Harrisburg, NC 28075</a:t>
            </a:r>
          </a:p>
          <a:p>
            <a:pPr marL="0" indent="0">
              <a:lnSpc>
                <a:spcPct val="120000"/>
              </a:lnSpc>
              <a:buNone/>
            </a:pPr>
            <a:r>
              <a:rPr lang="en-US" sz="2000" dirty="0"/>
              <a:t>Office: 980-781-3000</a:t>
            </a:r>
          </a:p>
          <a:p>
            <a:pPr marL="0" indent="0">
              <a:lnSpc>
                <a:spcPct val="120000"/>
              </a:lnSpc>
              <a:buNone/>
            </a:pPr>
            <a:r>
              <a:rPr lang="en-US" sz="2000" u="sng" dirty="0">
                <a:hlinkClick r:id="rId2"/>
              </a:rPr>
              <a:t>matthew.stemple@ncdps.gov</a:t>
            </a:r>
            <a:endParaRPr lang="en-US" sz="2000" dirty="0"/>
          </a:p>
        </p:txBody>
      </p:sp>
    </p:spTree>
    <p:extLst>
      <p:ext uri="{BB962C8B-B14F-4D97-AF65-F5344CB8AC3E}">
        <p14:creationId xmlns:p14="http://schemas.microsoft.com/office/powerpoint/2010/main" val="242072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e interweaving highways with cars driving in different directions">
            <a:extLst>
              <a:ext uri="{FF2B5EF4-FFF2-40B4-BE49-F238E27FC236}">
                <a16:creationId xmlns:a16="http://schemas.microsoft.com/office/drawing/2014/main" id="{5C41A2A4-21CA-489B-BCB0-61D2FA01AB3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300"/>
                    </a14:imgEffect>
                    <a14:imgEffect>
                      <a14:saturation sat="140000"/>
                    </a14:imgEffect>
                  </a14:imgLayer>
                </a14:imgProps>
              </a:ext>
            </a:extLst>
          </a:blip>
          <a:srcRect l="113" t="3152" r="23071"/>
          <a:stretch/>
        </p:blipFill>
        <p:spPr>
          <a:xfrm>
            <a:off x="3530669" y="1"/>
            <a:ext cx="8661332" cy="6852311"/>
          </a:xfrm>
          <a:prstGeom prst="rect">
            <a:avLst/>
          </a:prstGeom>
        </p:spPr>
      </p:pic>
      <p:sp>
        <p:nvSpPr>
          <p:cNvPr id="2" name="Title 1">
            <a:extLst>
              <a:ext uri="{FF2B5EF4-FFF2-40B4-BE49-F238E27FC236}">
                <a16:creationId xmlns:a16="http://schemas.microsoft.com/office/drawing/2014/main" id="{8CD3AC60-7DA0-B44D-9C6B-4B58B0BAC549}"/>
              </a:ext>
            </a:extLst>
          </p:cNvPr>
          <p:cNvSpPr>
            <a:spLocks noGrp="1"/>
          </p:cNvSpPr>
          <p:nvPr>
            <p:ph type="ctrTitle"/>
          </p:nvPr>
        </p:nvSpPr>
        <p:spPr>
          <a:xfrm>
            <a:off x="74936" y="1938697"/>
            <a:ext cx="3506721" cy="2248721"/>
          </a:xfrm>
        </p:spPr>
        <p:txBody>
          <a:bodyPr anchor="b">
            <a:normAutofit fontScale="90000"/>
          </a:bodyPr>
          <a:lstStyle/>
          <a:p>
            <a:r>
              <a:rPr lang="en-US" sz="4800" b="1" dirty="0"/>
              <a:t>Safe System = Safe Mobility</a:t>
            </a:r>
            <a:br>
              <a:rPr lang="en-US" sz="4800" b="1" dirty="0"/>
            </a:br>
            <a:br>
              <a:rPr lang="en-US" sz="4800" b="1" dirty="0"/>
            </a:br>
            <a:endParaRPr lang="en-US" sz="4800" b="1" dirty="0"/>
          </a:p>
        </p:txBody>
      </p:sp>
      <p:sp>
        <p:nvSpPr>
          <p:cNvPr id="3" name="Subtitle 2">
            <a:extLst>
              <a:ext uri="{FF2B5EF4-FFF2-40B4-BE49-F238E27FC236}">
                <a16:creationId xmlns:a16="http://schemas.microsoft.com/office/drawing/2014/main" id="{F9E5D997-87E9-DC42-B555-183867F63AC2}"/>
              </a:ext>
            </a:extLst>
          </p:cNvPr>
          <p:cNvSpPr>
            <a:spLocks noGrp="1"/>
          </p:cNvSpPr>
          <p:nvPr>
            <p:ph type="subTitle" idx="1"/>
          </p:nvPr>
        </p:nvSpPr>
        <p:spPr>
          <a:xfrm>
            <a:off x="125923" y="4823239"/>
            <a:ext cx="4023359" cy="1208141"/>
          </a:xfrm>
        </p:spPr>
        <p:txBody>
          <a:bodyPr>
            <a:noAutofit/>
          </a:bodyPr>
          <a:lstStyle/>
          <a:p>
            <a:pPr algn="l"/>
            <a:r>
              <a:rPr lang="en-US" dirty="0"/>
              <a:t>Jeffrey Michael, EdD</a:t>
            </a:r>
          </a:p>
          <a:p>
            <a:pPr algn="l"/>
            <a:r>
              <a:rPr lang="en-US" dirty="0"/>
              <a:t>Distinguished Scholar </a:t>
            </a:r>
          </a:p>
          <a:p>
            <a:pPr algn="l"/>
            <a:r>
              <a:rPr lang="en-US" dirty="0"/>
              <a:t>Johns Hopkins University </a:t>
            </a:r>
          </a:p>
        </p:txBody>
      </p:sp>
    </p:spTree>
    <p:extLst>
      <p:ext uri="{BB962C8B-B14F-4D97-AF65-F5344CB8AC3E}">
        <p14:creationId xmlns:p14="http://schemas.microsoft.com/office/powerpoint/2010/main" val="1787310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257C3-42BD-37DB-28E9-F946B5A14E9A}"/>
              </a:ext>
            </a:extLst>
          </p:cNvPr>
          <p:cNvSpPr>
            <a:spLocks noGrp="1"/>
          </p:cNvSpPr>
          <p:nvPr>
            <p:ph type="title"/>
          </p:nvPr>
        </p:nvSpPr>
        <p:spPr>
          <a:xfrm>
            <a:off x="402938" y="1049241"/>
            <a:ext cx="3231935" cy="3828846"/>
          </a:xfrm>
        </p:spPr>
        <p:txBody>
          <a:bodyPr anchor="b">
            <a:normAutofit fontScale="90000"/>
          </a:bodyPr>
          <a:lstStyle/>
          <a:p>
            <a:r>
              <a:rPr lang="en-US" sz="4000" dirty="0">
                <a:solidFill>
                  <a:srgbClr val="FFFFFF"/>
                </a:solidFill>
              </a:rPr>
              <a:t>42,915 deaths in 2021</a:t>
            </a:r>
            <a:br>
              <a:rPr lang="en-US" sz="4000" dirty="0">
                <a:solidFill>
                  <a:srgbClr val="FFFFFF"/>
                </a:solidFill>
              </a:rPr>
            </a:br>
            <a:br>
              <a:rPr lang="en-US" sz="4000" dirty="0">
                <a:solidFill>
                  <a:srgbClr val="FFFFFF"/>
                </a:solidFill>
              </a:rPr>
            </a:br>
            <a:r>
              <a:rPr lang="en-US" sz="4000" dirty="0">
                <a:solidFill>
                  <a:srgbClr val="FFFFFF"/>
                </a:solidFill>
              </a:rPr>
              <a:t>Highest annual increase in recorded history  </a:t>
            </a:r>
          </a:p>
        </p:txBody>
      </p:sp>
      <p:graphicFrame>
        <p:nvGraphicFramePr>
          <p:cNvPr id="4" name="Content Placeholder 3" descr="Chart type: Clustered Column. 'Field2' by 'Field1'&#10;&#10;Description automatically generated">
            <a:extLst>
              <a:ext uri="{FF2B5EF4-FFF2-40B4-BE49-F238E27FC236}">
                <a16:creationId xmlns:a16="http://schemas.microsoft.com/office/drawing/2014/main" id="{4E4DA11D-8102-91B1-66AF-7F36B33D9FFC}"/>
              </a:ext>
            </a:extLst>
          </p:cNvPr>
          <p:cNvGraphicFramePr>
            <a:graphicFrameLocks noGrp="1"/>
          </p:cNvGraphicFramePr>
          <p:nvPr>
            <p:ph idx="1"/>
          </p:nvPr>
        </p:nvGraphicFramePr>
        <p:xfrm>
          <a:off x="4820751" y="834847"/>
          <a:ext cx="6666833" cy="54539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84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Content Placeholder 3">
            <a:extLst>
              <a:ext uri="{FF2B5EF4-FFF2-40B4-BE49-F238E27FC236}">
                <a16:creationId xmlns:a16="http://schemas.microsoft.com/office/drawing/2014/main" id="{AF9344E0-D501-A4C5-128B-0FA38E1B0B6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004DD5A-C088-364C-D69E-0A24A77EC4C0}"/>
              </a:ext>
            </a:extLst>
          </p:cNvPr>
          <p:cNvPicPr>
            <a:picLocks noChangeAspect="1"/>
          </p:cNvPicPr>
          <p:nvPr/>
        </p:nvPicPr>
        <p:blipFill>
          <a:blip r:embed="rId2"/>
          <a:stretch>
            <a:fillRect/>
          </a:stretch>
        </p:blipFill>
        <p:spPr>
          <a:xfrm>
            <a:off x="-116316" y="0"/>
            <a:ext cx="12458594" cy="7010400"/>
          </a:xfrm>
          <a:prstGeom prst="rect">
            <a:avLst/>
          </a:prstGeom>
        </p:spPr>
      </p:pic>
    </p:spTree>
    <p:extLst>
      <p:ext uri="{BB962C8B-B14F-4D97-AF65-F5344CB8AC3E}">
        <p14:creationId xmlns:p14="http://schemas.microsoft.com/office/powerpoint/2010/main" val="2389232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200B7BF5-E9A4-9449-F7AF-382C3BF2CB95}"/>
              </a:ext>
            </a:extLst>
          </p:cNvPr>
          <p:cNvSpPr>
            <a:spLocks noGrp="1"/>
          </p:cNvSpPr>
          <p:nvPr>
            <p:ph type="title"/>
          </p:nvPr>
        </p:nvSpPr>
        <p:spPr>
          <a:xfrm>
            <a:off x="578887" y="966024"/>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Safe System Approach </a:t>
            </a:r>
          </a:p>
        </p:txBody>
      </p:sp>
      <p:pic>
        <p:nvPicPr>
          <p:cNvPr id="4" name="Picture Placeholder 3">
            <a:extLst>
              <a:ext uri="{FF2B5EF4-FFF2-40B4-BE49-F238E27FC236}">
                <a16:creationId xmlns:a16="http://schemas.microsoft.com/office/drawing/2014/main" id="{60DAEBDD-04D8-D85A-A78F-F9ED0E1E82B2}"/>
              </a:ext>
            </a:extLst>
          </p:cNvPr>
          <p:cNvPicPr>
            <a:picLocks noGrp="1" noChangeAspect="1"/>
          </p:cNvPicPr>
          <p:nvPr>
            <p:ph type="pic" idx="1"/>
          </p:nvPr>
        </p:nvPicPr>
        <p:blipFill rotWithShape="1">
          <a:blip r:embed="rId2"/>
          <a:stretch/>
        </p:blipFill>
        <p:spPr>
          <a:xfrm>
            <a:off x="5153510" y="467208"/>
            <a:ext cx="5923584" cy="5923584"/>
          </a:xfrm>
          <a:prstGeom prst="rect">
            <a:avLst/>
          </a:prstGeom>
        </p:spPr>
      </p:pic>
      <p:sp>
        <p:nvSpPr>
          <p:cNvPr id="21" name="Text Placeholder 6">
            <a:extLst>
              <a:ext uri="{FF2B5EF4-FFF2-40B4-BE49-F238E27FC236}">
                <a16:creationId xmlns:a16="http://schemas.microsoft.com/office/drawing/2014/main" id="{CD38A7BD-0157-657D-F0EF-9548622C932B}"/>
              </a:ext>
            </a:extLst>
          </p:cNvPr>
          <p:cNvSpPr>
            <a:spLocks noGrp="1"/>
          </p:cNvSpPr>
          <p:nvPr>
            <p:ph type="body" sz="half" idx="2"/>
          </p:nvPr>
        </p:nvSpPr>
        <p:spPr>
          <a:xfrm>
            <a:off x="53183" y="3046412"/>
            <a:ext cx="3932237" cy="3811588"/>
          </a:xfrm>
        </p:spPr>
        <p:txBody>
          <a:bodyPr>
            <a:normAutofit/>
          </a:bodyPr>
          <a:lstStyle/>
          <a:p>
            <a:r>
              <a:rPr lang="en-US" sz="3200" dirty="0">
                <a:solidFill>
                  <a:schemeClr val="bg1"/>
                </a:solidFill>
              </a:rPr>
              <a:t>1. Intervene Upstream </a:t>
            </a:r>
          </a:p>
          <a:p>
            <a:endParaRPr lang="en-US" sz="3200" dirty="0">
              <a:solidFill>
                <a:schemeClr val="bg1"/>
              </a:solidFill>
            </a:endParaRPr>
          </a:p>
          <a:p>
            <a:r>
              <a:rPr lang="en-US" sz="3200" dirty="0">
                <a:solidFill>
                  <a:schemeClr val="bg1"/>
                </a:solidFill>
              </a:rPr>
              <a:t>2. Anticipate Error</a:t>
            </a:r>
          </a:p>
          <a:p>
            <a:endParaRPr lang="en-US" sz="3200" dirty="0">
              <a:solidFill>
                <a:schemeClr val="bg1"/>
              </a:solidFill>
            </a:endParaRPr>
          </a:p>
          <a:p>
            <a:r>
              <a:rPr lang="en-US" sz="3200" dirty="0">
                <a:solidFill>
                  <a:schemeClr val="bg1"/>
                </a:solidFill>
              </a:rPr>
              <a:t>3. Reduce Energy</a:t>
            </a:r>
          </a:p>
        </p:txBody>
      </p:sp>
    </p:spTree>
    <p:extLst>
      <p:ext uri="{BB962C8B-B14F-4D97-AF65-F5344CB8AC3E}">
        <p14:creationId xmlns:p14="http://schemas.microsoft.com/office/powerpoint/2010/main" val="4222110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BA0A19-2910-E492-9CCE-1FC774211222}"/>
              </a:ext>
            </a:extLst>
          </p:cNvPr>
          <p:cNvSpPr>
            <a:spLocks noGrp="1"/>
          </p:cNvSpPr>
          <p:nvPr>
            <p:ph type="title"/>
          </p:nvPr>
        </p:nvSpPr>
        <p:spPr>
          <a:xfrm>
            <a:off x="345689" y="1271238"/>
            <a:ext cx="4423158" cy="1293541"/>
          </a:xfrm>
        </p:spPr>
        <p:txBody>
          <a:bodyPr>
            <a:normAutofit/>
          </a:bodyPr>
          <a:lstStyle/>
          <a:p>
            <a:r>
              <a:rPr lang="en-US" sz="4800" b="1" dirty="0">
                <a:solidFill>
                  <a:schemeClr val="accent1">
                    <a:lumMod val="50000"/>
                  </a:schemeClr>
                </a:solidFill>
              </a:rPr>
              <a:t>Federal Direction</a:t>
            </a:r>
          </a:p>
        </p:txBody>
      </p:sp>
      <p:sp>
        <p:nvSpPr>
          <p:cNvPr id="6" name="Text Placeholder 5">
            <a:extLst>
              <a:ext uri="{FF2B5EF4-FFF2-40B4-BE49-F238E27FC236}">
                <a16:creationId xmlns:a16="http://schemas.microsoft.com/office/drawing/2014/main" id="{BEF5CA3F-58C0-5D0E-4599-537B660BF7DB}"/>
              </a:ext>
            </a:extLst>
          </p:cNvPr>
          <p:cNvSpPr>
            <a:spLocks noGrp="1"/>
          </p:cNvSpPr>
          <p:nvPr>
            <p:ph type="body" sz="half" idx="2"/>
          </p:nvPr>
        </p:nvSpPr>
        <p:spPr>
          <a:xfrm>
            <a:off x="27797" y="3424237"/>
            <a:ext cx="5079985" cy="3811588"/>
          </a:xfrm>
        </p:spPr>
        <p:txBody>
          <a:bodyPr>
            <a:normAutofit/>
          </a:bodyPr>
          <a:lstStyle/>
          <a:p>
            <a:pPr algn="ctr"/>
            <a:r>
              <a:rPr lang="en-US" sz="2800" dirty="0"/>
              <a:t>Implementing the Bipartisan Infrastructure Law</a:t>
            </a:r>
          </a:p>
        </p:txBody>
      </p:sp>
      <p:pic>
        <p:nvPicPr>
          <p:cNvPr id="1026" name="Picture 2">
            <a:extLst>
              <a:ext uri="{FF2B5EF4-FFF2-40B4-BE49-F238E27FC236}">
                <a16:creationId xmlns:a16="http://schemas.microsoft.com/office/drawing/2014/main" id="{C459FB00-92BA-D6D7-E169-D8F86E7D3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727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descr="Chart type: Clustered Column. 'Field2' by 'Field1'&#10;&#10;Description automatically generated">
            <a:extLst>
              <a:ext uri="{FF2B5EF4-FFF2-40B4-BE49-F238E27FC236}">
                <a16:creationId xmlns:a16="http://schemas.microsoft.com/office/drawing/2014/main" id="{4E4DA11D-8102-91B1-66AF-7F36B33D9FFC}"/>
              </a:ext>
            </a:extLst>
          </p:cNvPr>
          <p:cNvGraphicFramePr>
            <a:graphicFrameLocks noGrp="1"/>
          </p:cNvGraphicFramePr>
          <p:nvPr>
            <p:ph idx="1"/>
          </p:nvPr>
        </p:nvGraphicFramePr>
        <p:xfrm>
          <a:off x="4820751" y="1515818"/>
          <a:ext cx="6666833" cy="486342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0E6F056F-DB27-1F11-4779-53BDD367A1E1}"/>
              </a:ext>
            </a:extLst>
          </p:cNvPr>
          <p:cNvSpPr>
            <a:spLocks noGrp="1"/>
          </p:cNvSpPr>
          <p:nvPr>
            <p:ph type="title"/>
          </p:nvPr>
        </p:nvSpPr>
        <p:spPr>
          <a:xfrm>
            <a:off x="565578" y="1682375"/>
            <a:ext cx="3062773" cy="2265156"/>
          </a:xfrm>
        </p:spPr>
        <p:txBody>
          <a:bodyPr>
            <a:normAutofit/>
          </a:bodyPr>
          <a:lstStyle/>
          <a:p>
            <a:r>
              <a:rPr lang="en-US" dirty="0">
                <a:solidFill>
                  <a:schemeClr val="bg1"/>
                </a:solidFill>
              </a:rPr>
              <a:t>Looking for upstream solutions… </a:t>
            </a:r>
          </a:p>
        </p:txBody>
      </p:sp>
    </p:spTree>
    <p:extLst>
      <p:ext uri="{BB962C8B-B14F-4D97-AF65-F5344CB8AC3E}">
        <p14:creationId xmlns:p14="http://schemas.microsoft.com/office/powerpoint/2010/main" val="2857980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Shape 16">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7DB10DBF-1350-49AC-DE4D-9CAE1639213B}"/>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800" b="1" kern="1200" dirty="0">
                <a:solidFill>
                  <a:srgbClr val="FFFFFF"/>
                </a:solidFill>
                <a:latin typeface="+mj-lt"/>
                <a:ea typeface="+mj-ea"/>
                <a:cs typeface="+mj-cs"/>
              </a:rPr>
              <a:t>Opportunity</a:t>
            </a:r>
          </a:p>
        </p:txBody>
      </p:sp>
      <p:sp>
        <p:nvSpPr>
          <p:cNvPr id="19"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6D8093A-A2C3-9E67-7967-1DE6D61FFF2F}"/>
              </a:ext>
            </a:extLst>
          </p:cNvPr>
          <p:cNvSpPr txBox="1"/>
          <p:nvPr/>
        </p:nvSpPr>
        <p:spPr>
          <a:xfrm>
            <a:off x="5162491" y="1931462"/>
            <a:ext cx="5948831" cy="4334629"/>
          </a:xfrm>
          <a:prstGeom prst="rect">
            <a:avLst/>
          </a:prstGeom>
        </p:spPr>
        <p:txBody>
          <a:bodyPr vert="horz" lIns="91440" tIns="45720" rIns="91440" bIns="45720" rtlCol="0" anchor="ctr">
            <a:normAutofit/>
          </a:bodyPr>
          <a:lstStyle/>
          <a:p>
            <a:pPr algn="ctr">
              <a:lnSpc>
                <a:spcPct val="90000"/>
              </a:lnSpc>
              <a:spcAft>
                <a:spcPts val="600"/>
              </a:spcAft>
            </a:pPr>
            <a:r>
              <a:rPr lang="en-US" sz="4800" b="1" dirty="0">
                <a:solidFill>
                  <a:srgbClr val="FEFFFF"/>
                </a:solidFill>
              </a:rPr>
              <a:t>Safe Streets and Roads for All</a:t>
            </a:r>
          </a:p>
          <a:p>
            <a:pPr>
              <a:lnSpc>
                <a:spcPct val="90000"/>
              </a:lnSpc>
              <a:spcAft>
                <a:spcPts val="600"/>
              </a:spcAft>
            </a:pPr>
            <a:endParaRPr lang="en-US" sz="4000" b="1" dirty="0">
              <a:solidFill>
                <a:srgbClr val="FEFFFF"/>
              </a:solidFill>
            </a:endParaRPr>
          </a:p>
          <a:p>
            <a:pPr>
              <a:lnSpc>
                <a:spcPct val="90000"/>
              </a:lnSpc>
              <a:spcAft>
                <a:spcPts val="600"/>
              </a:spcAft>
            </a:pPr>
            <a:r>
              <a:rPr lang="en-US" sz="4000" b="1" dirty="0">
                <a:solidFill>
                  <a:srgbClr val="FEFFFF"/>
                </a:solidFill>
              </a:rPr>
              <a:t>$1 billion per year for communities </a:t>
            </a:r>
          </a:p>
          <a:p>
            <a:pPr>
              <a:lnSpc>
                <a:spcPct val="90000"/>
              </a:lnSpc>
              <a:spcAft>
                <a:spcPts val="600"/>
              </a:spcAft>
            </a:pPr>
            <a:r>
              <a:rPr lang="en-US" sz="4800" b="1" dirty="0">
                <a:solidFill>
                  <a:srgbClr val="FEFFFF"/>
                </a:solidFill>
              </a:rPr>
              <a:t> </a:t>
            </a:r>
            <a:r>
              <a:rPr lang="en-US" sz="2200" dirty="0">
                <a:solidFill>
                  <a:srgbClr val="FEFFFF"/>
                </a:solidFill>
              </a:rPr>
              <a:t>https://</a:t>
            </a:r>
            <a:r>
              <a:rPr lang="en-US" sz="2200" dirty="0" err="1">
                <a:solidFill>
                  <a:srgbClr val="FEFFFF"/>
                </a:solidFill>
              </a:rPr>
              <a:t>www.transportation.gov</a:t>
            </a:r>
            <a:r>
              <a:rPr lang="en-US" sz="2200" dirty="0">
                <a:solidFill>
                  <a:srgbClr val="FEFFFF"/>
                </a:solidFill>
              </a:rPr>
              <a:t>/grants/SS4A</a:t>
            </a:r>
            <a:endParaRPr lang="en-US" sz="4800" dirty="0">
              <a:solidFill>
                <a:srgbClr val="FEFFFF"/>
              </a:solidFill>
            </a:endParaRPr>
          </a:p>
        </p:txBody>
      </p:sp>
    </p:spTree>
    <p:extLst>
      <p:ext uri="{BB962C8B-B14F-4D97-AF65-F5344CB8AC3E}">
        <p14:creationId xmlns:p14="http://schemas.microsoft.com/office/powerpoint/2010/main" val="289035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68D4-CF49-918A-1BC7-CD52A5812A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CE424F-3DFF-87E5-03DA-EEC1295E71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A0092A-404A-6995-69E0-E9B0FE143A11}"/>
              </a:ext>
            </a:extLst>
          </p:cNvPr>
          <p:cNvPicPr>
            <a:picLocks noChangeAspect="1"/>
          </p:cNvPicPr>
          <p:nvPr/>
        </p:nvPicPr>
        <p:blipFill>
          <a:blip r:embed="rId2"/>
          <a:stretch>
            <a:fillRect/>
          </a:stretch>
        </p:blipFill>
        <p:spPr>
          <a:xfrm>
            <a:off x="0" y="34202"/>
            <a:ext cx="12192000" cy="6789595"/>
          </a:xfrm>
          <a:prstGeom prst="rect">
            <a:avLst/>
          </a:prstGeom>
        </p:spPr>
      </p:pic>
    </p:spTree>
    <p:extLst>
      <p:ext uri="{BB962C8B-B14F-4D97-AF65-F5344CB8AC3E}">
        <p14:creationId xmlns:p14="http://schemas.microsoft.com/office/powerpoint/2010/main" val="301059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DC9-F4FC-2FD0-7837-53B5A1AF7D8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7AB04CE-8AA3-2F7B-A8B0-99126607CD15}"/>
              </a:ext>
            </a:extLst>
          </p:cNvPr>
          <p:cNvPicPr>
            <a:picLocks noGrp="1" noChangeAspect="1"/>
          </p:cNvPicPr>
          <p:nvPr>
            <p:ph idx="1"/>
          </p:nvPr>
        </p:nvPicPr>
        <p:blipFill>
          <a:blip r:embed="rId2"/>
          <a:stretch>
            <a:fillRect/>
          </a:stretch>
        </p:blipFill>
        <p:spPr>
          <a:xfrm>
            <a:off x="-113743" y="0"/>
            <a:ext cx="12362137" cy="6962583"/>
          </a:xfrm>
          <a:prstGeom prst="rect">
            <a:avLst/>
          </a:prstGeom>
        </p:spPr>
      </p:pic>
    </p:spTree>
    <p:extLst>
      <p:ext uri="{BB962C8B-B14F-4D97-AF65-F5344CB8AC3E}">
        <p14:creationId xmlns:p14="http://schemas.microsoft.com/office/powerpoint/2010/main" val="119628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var/www/render_temp/1212624/1479707772/287282/slide1.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109583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var/www/render_temp/1212624/1479707772/287282/slide2.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31811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var/www/render_temp/1212624/1479707772/287282/slide3.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3210209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var/www/render_temp/1212624/1479707772/287282/slide4.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239468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var/www/render_temp/1212624/1479707772/287282/slide5.png"/>
          <p:cNvPicPr>
            <a:picLocks noChangeAspect="1"/>
          </p:cNvPicPr>
          <p:nvPr/>
        </p:nvPicPr>
        <p:blipFill>
          <a:blip r:embed="rId3"/>
          <a:stretch>
            <a:fillRect/>
          </a:stretch>
        </p:blipFill>
        <p:spPr>
          <a:xfrm>
            <a:off x="0" y="1674"/>
            <a:ext cx="12192000" cy="6854653"/>
          </a:xfrm>
          <a:prstGeom prst="rect">
            <a:avLst/>
          </a:prstGeom>
        </p:spPr>
      </p:pic>
    </p:spTree>
    <p:extLst>
      <p:ext uri="{BB962C8B-B14F-4D97-AF65-F5344CB8AC3E}">
        <p14:creationId xmlns:p14="http://schemas.microsoft.com/office/powerpoint/2010/main" val="62254281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owerPoint Document" ma:contentTypeID="0x0101004FA6EBC1B11B6542BAB9CF76B5DBDAC70050DCC2773A0E864D97FB250C3F84481F" ma:contentTypeVersion="7" ma:contentTypeDescription="" ma:contentTypeScope="" ma:versionID="7bc1c10c72bc0351fb8b3fd51fc5331f">
  <xsd:schema xmlns:xsd="http://www.w3.org/2001/XMLSchema" xmlns:xs="http://www.w3.org/2001/XMLSchema" xmlns:p="http://schemas.microsoft.com/office/2006/metadata/properties" targetNamespace="http://schemas.microsoft.com/office/2006/metadata/properties" ma:root="true" ma:fieldsID="11c9a3defc54666de752748f015e6b2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89EBD-FFC2-4CD4-86F3-9BB3AF4270A5}">
  <ds:schemaRefs>
    <ds:schemaRef ds:uri="http://schemas.microsoft.com/office/infopath/2007/PartnerControls"/>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27EEA27-88E5-4D27-A5BE-6DEA966BDEAD}">
  <ds:schemaRefs>
    <ds:schemaRef ds:uri="http://schemas.microsoft.com/sharepoint/v3/contenttype/forms"/>
  </ds:schemaRefs>
</ds:datastoreItem>
</file>

<file path=customXml/itemProps3.xml><?xml version="1.0" encoding="utf-8"?>
<ds:datastoreItem xmlns:ds="http://schemas.openxmlformats.org/officeDocument/2006/customXml" ds:itemID="{4FC198A7-3FFA-4BB4-9125-ADFFD2043A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1621</TotalTime>
  <Words>1511</Words>
  <Application>Microsoft Office PowerPoint</Application>
  <PresentationFormat>Widescreen</PresentationFormat>
  <Paragraphs>129</Paragraphs>
  <Slides>34</Slides>
  <Notes>14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34</vt:i4>
      </vt:variant>
    </vt:vector>
  </HeadingPairs>
  <TitlesOfParts>
    <vt:vector size="43" baseType="lpstr">
      <vt:lpstr>Arial</vt:lpstr>
      <vt:lpstr>Calibri</vt:lpstr>
      <vt:lpstr>Calibri Light</vt:lpstr>
      <vt:lpstr>Corbel</vt:lpstr>
      <vt:lpstr>Times New Roman</vt:lpstr>
      <vt:lpstr>Office Theme</vt:lpstr>
      <vt:lpstr>Office Theme</vt:lpstr>
      <vt:lpstr>Office Theme</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Carolina Alcohol Home Delivery Compliance Check Study (2018-2019)</vt:lpstr>
      <vt:lpstr>Objective</vt:lpstr>
      <vt:lpstr>Methods: Sample</vt:lpstr>
      <vt:lpstr>Methods: Buyers</vt:lpstr>
      <vt:lpstr>Methods: Procedures</vt:lpstr>
      <vt:lpstr>Methods: Procedures</vt:lpstr>
      <vt:lpstr>Methods: Procedures</vt:lpstr>
      <vt:lpstr>Potential Outcomes of a Compliance Check</vt:lpstr>
      <vt:lpstr>Potential Outcomes of a Compliance Check</vt:lpstr>
      <vt:lpstr>Potential Outcomes of a Compliance Check</vt:lpstr>
      <vt:lpstr>Potential Outcomes of a Compliance Check</vt:lpstr>
      <vt:lpstr>Results</vt:lpstr>
      <vt:lpstr>Results</vt:lpstr>
      <vt:lpstr>Concerns and Remedies</vt:lpstr>
      <vt:lpstr>Questions?</vt:lpstr>
      <vt:lpstr>Safe System = Safe Mobility  </vt:lpstr>
      <vt:lpstr>42,915 deaths in 2021  Highest annual increase in recorded history  </vt:lpstr>
      <vt:lpstr>Safe System Approach </vt:lpstr>
      <vt:lpstr>Federal Direction</vt:lpstr>
      <vt:lpstr>Looking for upstream solutions… </vt:lpstr>
      <vt:lpstr>Opportunity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J.T. Griffin</dc:creator>
  <cp:lastModifiedBy>Kelly Roberson</cp:lastModifiedBy>
  <cp:revision>6</cp:revision>
  <dcterms:created xsi:type="dcterms:W3CDTF">2022-06-14T15:37:47Z</dcterms:created>
  <dcterms:modified xsi:type="dcterms:W3CDTF">2022-06-22T14:49:02Z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0x0101004FA6EBC1B11B6542BAB9CF76B5DBDAC70050DCC2773A0E864D97FB250C3F84481F</vt:lpwstr>
  </property>
</Properties>
</file>